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8" r:id="rId3"/>
    <p:sldId id="267" r:id="rId4"/>
    <p:sldId id="257" r:id="rId5"/>
    <p:sldId id="262" r:id="rId6"/>
    <p:sldId id="258" r:id="rId7"/>
    <p:sldId id="259" r:id="rId8"/>
    <p:sldId id="260" r:id="rId9"/>
    <p:sldId id="261" r:id="rId10"/>
    <p:sldId id="263" r:id="rId11"/>
    <p:sldId id="264" r:id="rId12"/>
    <p:sldId id="269" r:id="rId13"/>
    <p:sldId id="265"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8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3" autoAdjust="0"/>
    <p:restoredTop sz="94660"/>
  </p:normalViewPr>
  <p:slideViewPr>
    <p:cSldViewPr snapToGrid="0" showGuides="1">
      <p:cViewPr varScale="1">
        <p:scale>
          <a:sx n="117" d="100"/>
          <a:sy n="117" d="100"/>
        </p:scale>
        <p:origin x="120" y="186"/>
      </p:cViewPr>
      <p:guideLst>
        <p:guide orient="horz" pos="408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gif>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5/22/2022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smtClean="0"/>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smtClean="0"/>
              <a:t>Haga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smtClean="0"/>
              <a:t>Editar el estilo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5/22/2022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5/22/2022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9796027F-7875-4030-9381-8BD8C4F21935}"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5/22/2022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5/22/2022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5/22/2022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5/22/2022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7" name="Date Placeholder 4"/>
          <p:cNvSpPr>
            <a:spLocks noGrp="1"/>
          </p:cNvSpPr>
          <p:nvPr>
            <p:ph type="dt" sz="half" idx="10"/>
          </p:nvPr>
        </p:nvSpPr>
        <p:spPr/>
        <p:txBody>
          <a:bodyPr/>
          <a:lstStyle/>
          <a:p>
            <a:fld id="{4509A250-FF31-4206-8172-F9D3106AACB1}" type="datetimeFigureOut">
              <a:rPr lang="en-US" dirty="0"/>
              <a:t>5/22/2022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5/22/2022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5/22/2022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 dirty="0" smtClean="0"/>
              <a:t>AWS</a:t>
            </a:r>
            <a:endParaRPr lang="es-ES" dirty="0"/>
          </a:p>
        </p:txBody>
      </p:sp>
      <p:sp>
        <p:nvSpPr>
          <p:cNvPr id="3" name="Subtítulo 2"/>
          <p:cNvSpPr>
            <a:spLocks noGrp="1"/>
          </p:cNvSpPr>
          <p:nvPr>
            <p:ph type="subTitle" idx="1"/>
          </p:nvPr>
        </p:nvSpPr>
        <p:spPr/>
        <p:txBody>
          <a:bodyPr/>
          <a:lstStyle/>
          <a:p>
            <a:r>
              <a:rPr lang="en-US" b="1" dirty="0"/>
              <a:t>AWS Identity and Access Management (IAM)</a:t>
            </a:r>
            <a:endParaRPr lang="en-US" b="1" dirty="0">
              <a:effectLst/>
            </a:endParaRPr>
          </a:p>
        </p:txBody>
      </p:sp>
    </p:spTree>
    <p:extLst>
      <p:ext uri="{BB962C8B-B14F-4D97-AF65-F5344CB8AC3E}">
        <p14:creationId xmlns:p14="http://schemas.microsoft.com/office/powerpoint/2010/main" val="17153859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Policies</a:t>
            </a:r>
            <a:endParaRPr lang="es-ES" dirty="0"/>
          </a:p>
        </p:txBody>
      </p:sp>
      <p:sp>
        <p:nvSpPr>
          <p:cNvPr id="3" name="Marcador de contenido 2"/>
          <p:cNvSpPr>
            <a:spLocks noGrp="1"/>
          </p:cNvSpPr>
          <p:nvPr>
            <p:ph idx="1"/>
          </p:nvPr>
        </p:nvSpPr>
        <p:spPr>
          <a:xfrm>
            <a:off x="646111" y="1543871"/>
            <a:ext cx="8946541" cy="4195481"/>
          </a:xfrm>
        </p:spPr>
        <p:txBody>
          <a:bodyPr>
            <a:normAutofit/>
          </a:bodyPr>
          <a:lstStyle/>
          <a:p>
            <a:r>
              <a:rPr lang="es-ES" sz="1600" dirty="0" smtClean="0"/>
              <a:t>JSON </a:t>
            </a:r>
            <a:r>
              <a:rPr lang="es-ES" sz="1600" dirty="0" err="1" smtClean="0"/>
              <a:t>Document</a:t>
            </a:r>
            <a:endParaRPr lang="es-ES" sz="1600" dirty="0" smtClean="0"/>
          </a:p>
          <a:p>
            <a:r>
              <a:rPr lang="es-ES" sz="1600" dirty="0" err="1" smtClean="0"/>
              <a:t>Contains</a:t>
            </a:r>
            <a:r>
              <a:rPr lang="es-ES" sz="1600" dirty="0" smtClean="0"/>
              <a:t> </a:t>
            </a:r>
            <a:r>
              <a:rPr lang="es-ES" sz="1600" dirty="0" err="1" smtClean="0"/>
              <a:t>permission</a:t>
            </a:r>
            <a:r>
              <a:rPr lang="es-ES" sz="1600" dirty="0" smtClean="0"/>
              <a:t> </a:t>
            </a:r>
            <a:r>
              <a:rPr lang="es-ES" sz="1600" dirty="0" err="1" smtClean="0"/>
              <a:t>Statements</a:t>
            </a:r>
            <a:endParaRPr lang="es-ES" sz="1600" dirty="0" smtClean="0"/>
          </a:p>
          <a:p>
            <a:r>
              <a:rPr lang="es-ES" sz="1600" dirty="0" err="1" smtClean="0"/>
              <a:t>Policy</a:t>
            </a:r>
            <a:r>
              <a:rPr lang="es-ES" sz="1600" dirty="0" smtClean="0"/>
              <a:t> </a:t>
            </a:r>
            <a:r>
              <a:rPr lang="es-ES" sz="1600" dirty="0" err="1" smtClean="0"/>
              <a:t>Types</a:t>
            </a:r>
            <a:r>
              <a:rPr lang="es-ES" sz="1600" dirty="0" smtClean="0"/>
              <a:t>:</a:t>
            </a:r>
          </a:p>
          <a:p>
            <a:pPr marL="0" indent="0">
              <a:buNone/>
            </a:pPr>
            <a:r>
              <a:rPr lang="es-ES" sz="1600" dirty="0" smtClean="0"/>
              <a:t>	- </a:t>
            </a:r>
            <a:r>
              <a:rPr lang="es-ES" sz="1600" dirty="0" err="1" smtClean="0"/>
              <a:t>Identity-based</a:t>
            </a:r>
            <a:r>
              <a:rPr lang="es-ES" sz="1600" dirty="0" smtClean="0"/>
              <a:t> </a:t>
            </a:r>
            <a:r>
              <a:rPr lang="es-ES" sz="1600" dirty="0" err="1" smtClean="0"/>
              <a:t>policies</a:t>
            </a:r>
            <a:endParaRPr lang="es-ES" sz="1600" dirty="0" smtClean="0"/>
          </a:p>
          <a:p>
            <a:pPr marL="0" indent="0">
              <a:buNone/>
            </a:pPr>
            <a:r>
              <a:rPr lang="es-ES" sz="1600" dirty="0"/>
              <a:t>	</a:t>
            </a:r>
            <a:r>
              <a:rPr lang="es-ES" sz="1600" dirty="0" smtClean="0"/>
              <a:t>- </a:t>
            </a:r>
            <a:r>
              <a:rPr lang="es-ES" sz="1600" dirty="0" err="1" smtClean="0"/>
              <a:t>Resource-based</a:t>
            </a:r>
            <a:r>
              <a:rPr lang="es-ES" sz="1600" dirty="0" smtClean="0"/>
              <a:t> </a:t>
            </a:r>
            <a:r>
              <a:rPr lang="es-ES" sz="1600" dirty="0" err="1" smtClean="0"/>
              <a:t>policies</a:t>
            </a:r>
            <a:endParaRPr lang="es-ES" sz="1600" dirty="0" smtClean="0"/>
          </a:p>
          <a:p>
            <a:pPr marL="0" indent="0">
              <a:buNone/>
            </a:pPr>
            <a:r>
              <a:rPr lang="es-ES" sz="1600" dirty="0"/>
              <a:t>	</a:t>
            </a:r>
            <a:r>
              <a:rPr lang="es-ES" sz="1600" dirty="0" smtClean="0"/>
              <a:t>- </a:t>
            </a:r>
            <a:r>
              <a:rPr lang="es-ES" sz="1600" dirty="0" err="1" smtClean="0"/>
              <a:t>Permissions</a:t>
            </a:r>
            <a:r>
              <a:rPr lang="es-ES" sz="1600" dirty="0" smtClean="0"/>
              <a:t> </a:t>
            </a:r>
            <a:r>
              <a:rPr lang="es-ES" sz="1600" dirty="0" err="1" smtClean="0"/>
              <a:t>boundaries</a:t>
            </a:r>
            <a:endParaRPr lang="es-ES" sz="1600" dirty="0" smtClean="0"/>
          </a:p>
          <a:p>
            <a:pPr marL="0" indent="0">
              <a:buNone/>
            </a:pPr>
            <a:r>
              <a:rPr lang="es-ES" sz="1600" dirty="0"/>
              <a:t>	</a:t>
            </a:r>
            <a:r>
              <a:rPr lang="es-ES" sz="1600" dirty="0" smtClean="0"/>
              <a:t>- </a:t>
            </a:r>
            <a:r>
              <a:rPr lang="es-ES" sz="1600" dirty="0" err="1" smtClean="0"/>
              <a:t>Organizations</a:t>
            </a:r>
            <a:r>
              <a:rPr lang="es-ES" sz="1600" dirty="0" smtClean="0"/>
              <a:t> </a:t>
            </a:r>
            <a:r>
              <a:rPr lang="es-ES" sz="1600" dirty="0" err="1" smtClean="0"/>
              <a:t>Service</a:t>
            </a:r>
            <a:r>
              <a:rPr lang="es-ES" sz="1600" dirty="0" smtClean="0"/>
              <a:t> control </a:t>
            </a:r>
            <a:r>
              <a:rPr lang="es-ES" sz="1600" dirty="0" err="1" smtClean="0"/>
              <a:t>policies</a:t>
            </a:r>
            <a:r>
              <a:rPr lang="es-ES" sz="1600" dirty="0" smtClean="0"/>
              <a:t> (</a:t>
            </a:r>
            <a:r>
              <a:rPr lang="es-ES" sz="1600" dirty="0" err="1" smtClean="0"/>
              <a:t>SCPs</a:t>
            </a:r>
            <a:r>
              <a:rPr lang="es-ES" sz="1600" dirty="0" smtClean="0"/>
              <a:t>)</a:t>
            </a:r>
          </a:p>
          <a:p>
            <a:pPr marL="0" indent="0">
              <a:buNone/>
            </a:pPr>
            <a:r>
              <a:rPr lang="es-ES" sz="1600" dirty="0"/>
              <a:t>	</a:t>
            </a:r>
            <a:r>
              <a:rPr lang="es-ES" sz="1600" dirty="0" smtClean="0"/>
              <a:t>- </a:t>
            </a:r>
            <a:r>
              <a:rPr lang="es-ES" sz="1600" dirty="0" err="1" smtClean="0"/>
              <a:t>Acces</a:t>
            </a:r>
            <a:r>
              <a:rPr lang="es-ES" sz="1600" dirty="0" smtClean="0"/>
              <a:t> control </a:t>
            </a:r>
            <a:r>
              <a:rPr lang="es-ES" sz="1600" dirty="0" err="1" smtClean="0"/>
              <a:t>lists</a:t>
            </a:r>
            <a:r>
              <a:rPr lang="es-ES" sz="1600" dirty="0" smtClean="0"/>
              <a:t> (</a:t>
            </a:r>
            <a:r>
              <a:rPr lang="es-ES" sz="1600" dirty="0" err="1" smtClean="0"/>
              <a:t>ACLs</a:t>
            </a:r>
            <a:r>
              <a:rPr lang="es-ES" sz="1600" dirty="0" smtClean="0"/>
              <a:t>)</a:t>
            </a:r>
          </a:p>
          <a:p>
            <a:pPr marL="0" indent="0">
              <a:buNone/>
            </a:pPr>
            <a:r>
              <a:rPr lang="es-ES" sz="1600" dirty="0"/>
              <a:t>	</a:t>
            </a:r>
            <a:r>
              <a:rPr lang="es-ES" sz="1600" dirty="0" smtClean="0"/>
              <a:t>- </a:t>
            </a:r>
            <a:r>
              <a:rPr lang="es-ES" sz="1600" dirty="0" err="1" smtClean="0"/>
              <a:t>Session</a:t>
            </a:r>
            <a:r>
              <a:rPr lang="es-ES" sz="1600" dirty="0" smtClean="0"/>
              <a:t> </a:t>
            </a:r>
            <a:r>
              <a:rPr lang="es-ES" sz="1600" dirty="0" err="1" smtClean="0"/>
              <a:t>policies</a:t>
            </a:r>
            <a:endParaRPr lang="es-ES" sz="1600" dirty="0" smtClean="0"/>
          </a:p>
        </p:txBody>
      </p:sp>
      <p:sp>
        <p:nvSpPr>
          <p:cNvPr id="5" name="Rectángulo 4"/>
          <p:cNvSpPr/>
          <p:nvPr/>
        </p:nvSpPr>
        <p:spPr>
          <a:xfrm>
            <a:off x="2950589" y="5554686"/>
            <a:ext cx="8295587" cy="369332"/>
          </a:xfrm>
          <a:prstGeom prst="rect">
            <a:avLst/>
          </a:prstGeom>
        </p:spPr>
        <p:txBody>
          <a:bodyPr wrap="square">
            <a:spAutoFit/>
          </a:bodyPr>
          <a:lstStyle/>
          <a:p>
            <a:r>
              <a:rPr lang="en-US" b="1" dirty="0" err="1" smtClean="0"/>
              <a:t>aws</a:t>
            </a:r>
            <a:r>
              <a:rPr lang="en-US" b="1" dirty="0" smtClean="0"/>
              <a:t> </a:t>
            </a:r>
            <a:r>
              <a:rPr lang="en-US" b="1" dirty="0" err="1"/>
              <a:t>iam</a:t>
            </a:r>
            <a:r>
              <a:rPr lang="en-US" b="1" dirty="0"/>
              <a:t> list-attached-user-policies --user-name </a:t>
            </a:r>
            <a:r>
              <a:rPr lang="en-US" b="1" dirty="0" smtClean="0"/>
              <a:t>Bob</a:t>
            </a:r>
            <a:endParaRPr lang="es-ES" b="1" dirty="0"/>
          </a:p>
        </p:txBody>
      </p:sp>
    </p:spTree>
    <p:extLst>
      <p:ext uri="{BB962C8B-B14F-4D97-AF65-F5344CB8AC3E}">
        <p14:creationId xmlns:p14="http://schemas.microsoft.com/office/powerpoint/2010/main" val="3404886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Policy</a:t>
            </a:r>
            <a:r>
              <a:rPr lang="es-ES" dirty="0" smtClean="0"/>
              <a:t> </a:t>
            </a:r>
            <a:r>
              <a:rPr lang="es-ES" dirty="0" err="1" smtClean="0"/>
              <a:t>Document</a:t>
            </a:r>
            <a:r>
              <a:rPr lang="es-ES" dirty="0" smtClean="0"/>
              <a:t> </a:t>
            </a:r>
            <a:r>
              <a:rPr lang="es-ES" dirty="0" err="1" smtClean="0"/>
              <a:t>Components</a:t>
            </a:r>
            <a:endParaRPr lang="es-ES" dirty="0"/>
          </a:p>
        </p:txBody>
      </p:sp>
      <p:sp>
        <p:nvSpPr>
          <p:cNvPr id="3" name="Marcador de contenido 2"/>
          <p:cNvSpPr>
            <a:spLocks noGrp="1"/>
          </p:cNvSpPr>
          <p:nvPr>
            <p:ph idx="1"/>
          </p:nvPr>
        </p:nvSpPr>
        <p:spPr>
          <a:xfrm>
            <a:off x="646111" y="1498862"/>
            <a:ext cx="11109114" cy="5137608"/>
          </a:xfrm>
        </p:spPr>
        <p:txBody>
          <a:bodyPr>
            <a:normAutofit/>
          </a:bodyPr>
          <a:lstStyle/>
          <a:p>
            <a:r>
              <a:rPr lang="en-US" dirty="0"/>
              <a:t>Version – version of the policy language (latest version: 2012-10-17</a:t>
            </a:r>
            <a:r>
              <a:rPr lang="en-US" dirty="0" smtClean="0"/>
              <a:t>)</a:t>
            </a:r>
          </a:p>
          <a:p>
            <a:r>
              <a:rPr lang="en-US" dirty="0" smtClean="0"/>
              <a:t>Statement </a:t>
            </a:r>
            <a:r>
              <a:rPr lang="en-US" dirty="0"/>
              <a:t>– Main Policy Element (Container for following elements)</a:t>
            </a:r>
          </a:p>
          <a:p>
            <a:pPr lvl="1"/>
            <a:r>
              <a:rPr lang="en-US" dirty="0" smtClean="0"/>
              <a:t>Sid </a:t>
            </a:r>
            <a:r>
              <a:rPr lang="en-US" dirty="0"/>
              <a:t>(Optional) – Statement ID</a:t>
            </a:r>
          </a:p>
          <a:p>
            <a:pPr lvl="1"/>
            <a:r>
              <a:rPr lang="en-US" dirty="0" smtClean="0"/>
              <a:t>Effect </a:t>
            </a:r>
            <a:r>
              <a:rPr lang="en-US" dirty="0"/>
              <a:t>– Use Allow or Deny to indicate whether the policy allows or denies access.</a:t>
            </a:r>
          </a:p>
          <a:p>
            <a:pPr lvl="1"/>
            <a:r>
              <a:rPr lang="en-US" dirty="0" smtClean="0"/>
              <a:t>Principal </a:t>
            </a:r>
            <a:r>
              <a:rPr lang="en-US" dirty="0"/>
              <a:t>– The account, user, role, or federated user on whom the policy applies. Principle is required in resource based policy. Principal cannot be mentioned in IAM policy (The principle to which the policy is attached to is considered the principle)</a:t>
            </a:r>
          </a:p>
          <a:p>
            <a:pPr lvl="1"/>
            <a:r>
              <a:rPr lang="en-US" dirty="0" smtClean="0"/>
              <a:t>Action </a:t>
            </a:r>
            <a:r>
              <a:rPr lang="en-US" dirty="0"/>
              <a:t>– List of actions that the policy allows or denies.</a:t>
            </a:r>
          </a:p>
          <a:p>
            <a:pPr lvl="1"/>
            <a:r>
              <a:rPr lang="en-US" dirty="0" smtClean="0"/>
              <a:t>Resource  </a:t>
            </a:r>
            <a:r>
              <a:rPr lang="en-US" dirty="0"/>
              <a:t>– Resource on which the action/operation is to be performed. Resource is required in case of IAM permission policy, optional in case of resource policy.</a:t>
            </a:r>
          </a:p>
          <a:p>
            <a:pPr lvl="1"/>
            <a:r>
              <a:rPr lang="en-US" dirty="0" smtClean="0"/>
              <a:t>Condition </a:t>
            </a:r>
            <a:r>
              <a:rPr lang="en-US" dirty="0"/>
              <a:t>(Optional) – Circumstances under which the policy grants permission</a:t>
            </a:r>
            <a:r>
              <a:rPr lang="en-US" dirty="0" smtClean="0"/>
              <a:t>.</a:t>
            </a:r>
          </a:p>
          <a:p>
            <a:pPr marL="914400" lvl="2" indent="0">
              <a:buNone/>
            </a:pPr>
            <a:endParaRPr lang="en-US" dirty="0" smtClean="0"/>
          </a:p>
          <a:p>
            <a:pPr marL="914400" lvl="2" indent="0">
              <a:buNone/>
            </a:pPr>
            <a:r>
              <a:rPr lang="en-US" sz="1400" b="1" dirty="0" err="1" smtClean="0"/>
              <a:t>aws</a:t>
            </a:r>
            <a:r>
              <a:rPr lang="en-US" sz="1400" b="1" dirty="0" smtClean="0"/>
              <a:t> </a:t>
            </a:r>
            <a:r>
              <a:rPr lang="en-US" sz="1400" b="1" dirty="0" err="1"/>
              <a:t>iam</a:t>
            </a:r>
            <a:r>
              <a:rPr lang="en-US" sz="1400" b="1" dirty="0"/>
              <a:t> get-policy-version --policy-</a:t>
            </a:r>
            <a:r>
              <a:rPr lang="en-US" sz="1400" b="1" dirty="0" err="1"/>
              <a:t>arn</a:t>
            </a:r>
            <a:r>
              <a:rPr lang="en-US" sz="1400" b="1" dirty="0"/>
              <a:t> </a:t>
            </a:r>
            <a:r>
              <a:rPr lang="en-US" sz="1400" b="1" dirty="0" err="1"/>
              <a:t>arn:aws:iam</a:t>
            </a:r>
            <a:r>
              <a:rPr lang="en-US" sz="1400" b="1" dirty="0"/>
              <a:t>::851146657618:policy/CharmanderS3Policy --version-id v1</a:t>
            </a:r>
            <a:endParaRPr lang="es-ES" sz="1400" b="1"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5243" y="2015686"/>
            <a:ext cx="8535591" cy="3038899"/>
          </a:xfrm>
          <a:prstGeom prst="rect">
            <a:avLst/>
          </a:prstGeom>
        </p:spPr>
      </p:pic>
    </p:spTree>
    <p:extLst>
      <p:ext uri="{BB962C8B-B14F-4D97-AF65-F5344CB8AC3E}">
        <p14:creationId xmlns:p14="http://schemas.microsoft.com/office/powerpoint/2010/main" val="2406535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a:t>Bro</a:t>
            </a:r>
            <a:r>
              <a:rPr lang="es-ES" dirty="0"/>
              <a:t>, </a:t>
            </a:r>
            <a:r>
              <a:rPr lang="es-ES" dirty="0" smtClean="0"/>
              <a:t>1 </a:t>
            </a:r>
            <a:r>
              <a:rPr lang="es-ES" dirty="0" err="1" smtClean="0"/>
              <a:t>Shoot</a:t>
            </a:r>
            <a:endParaRPr lang="es-ES" dirty="0"/>
          </a:p>
        </p:txBody>
      </p:sp>
      <p:sp>
        <p:nvSpPr>
          <p:cNvPr id="3" name="Marcador de contenido 2"/>
          <p:cNvSpPr>
            <a:spLocks noGrp="1"/>
          </p:cNvSpPr>
          <p:nvPr>
            <p:ph idx="1"/>
          </p:nvPr>
        </p:nvSpPr>
        <p:spPr>
          <a:xfrm>
            <a:off x="82778" y="1914125"/>
            <a:ext cx="11486015" cy="4195481"/>
          </a:xfrm>
        </p:spPr>
        <p:txBody>
          <a:bodyPr/>
          <a:lstStyle/>
          <a:p>
            <a:r>
              <a:rPr lang="es-ES" dirty="0" err="1" smtClean="0"/>
              <a:t>You</a:t>
            </a:r>
            <a:r>
              <a:rPr lang="es-ES" dirty="0" smtClean="0"/>
              <a:t> </a:t>
            </a:r>
            <a:r>
              <a:rPr lang="es-ES" dirty="0"/>
              <a:t>can use </a:t>
            </a:r>
            <a:r>
              <a:rPr lang="es-ES" dirty="0" err="1"/>
              <a:t>one-button</a:t>
            </a:r>
            <a:r>
              <a:rPr lang="es-ES" dirty="0"/>
              <a:t> </a:t>
            </a:r>
            <a:r>
              <a:rPr lang="es-ES" dirty="0" err="1" smtClean="0"/>
              <a:t>tools</a:t>
            </a:r>
            <a:r>
              <a:rPr lang="es-ES" dirty="0" smtClean="0"/>
              <a:t> </a:t>
            </a:r>
            <a:r>
              <a:rPr lang="es-ES" dirty="0" err="1" smtClean="0"/>
              <a:t>for</a:t>
            </a:r>
            <a:r>
              <a:rPr lang="es-ES" dirty="0" smtClean="0"/>
              <a:t> </a:t>
            </a:r>
            <a:r>
              <a:rPr lang="es-ES" dirty="0" err="1" smtClean="0"/>
              <a:t>enumeration</a:t>
            </a:r>
            <a:r>
              <a:rPr lang="es-ES" dirty="0" smtClean="0"/>
              <a:t>:</a:t>
            </a:r>
          </a:p>
          <a:p>
            <a:endParaRPr lang="es-ES" dirty="0" smtClean="0"/>
          </a:p>
          <a:p>
            <a:pPr lvl="1"/>
            <a:r>
              <a:rPr lang="es-ES" dirty="0" smtClean="0"/>
              <a:t>https://github.com/nccgroup/ScoutSuite</a:t>
            </a:r>
          </a:p>
          <a:p>
            <a:pPr lvl="1"/>
            <a:r>
              <a:rPr lang="es-ES" dirty="0" smtClean="0"/>
              <a:t>https</a:t>
            </a:r>
            <a:r>
              <a:rPr lang="es-ES" dirty="0"/>
              <a:t>://</a:t>
            </a:r>
            <a:r>
              <a:rPr lang="es-ES" dirty="0" smtClean="0"/>
              <a:t>github.com/RhinoSecurityLabs/pacu</a:t>
            </a:r>
          </a:p>
          <a:p>
            <a:pPr lvl="1"/>
            <a:r>
              <a:rPr lang="es-ES" dirty="0"/>
              <a:t>https://</a:t>
            </a:r>
            <a:r>
              <a:rPr lang="es-ES" dirty="0" smtClean="0"/>
              <a:t>github.com/nccgroup/PMapper</a:t>
            </a:r>
          </a:p>
          <a:p>
            <a:pPr lvl="1"/>
            <a:r>
              <a:rPr lang="es-ES" dirty="0"/>
              <a:t>https://github.com/andresriancho/enumerate-iam</a:t>
            </a:r>
          </a:p>
          <a:p>
            <a:endParaRPr lang="es-ES" dirty="0" smtClean="0"/>
          </a:p>
          <a:p>
            <a:endParaRPr lang="es-ES" dirty="0"/>
          </a:p>
        </p:txBody>
      </p:sp>
      <p:pic>
        <p:nvPicPr>
          <p:cNvPr id="4" name="Imagen 3"/>
          <p:cNvPicPr>
            <a:picLocks noChangeAspect="1"/>
          </p:cNvPicPr>
          <p:nvPr/>
        </p:nvPicPr>
        <p:blipFill>
          <a:blip r:embed="rId2"/>
          <a:stretch>
            <a:fillRect/>
          </a:stretch>
        </p:blipFill>
        <p:spPr>
          <a:xfrm>
            <a:off x="6644013" y="1945790"/>
            <a:ext cx="4942824" cy="3875346"/>
          </a:xfrm>
          <a:prstGeom prst="rect">
            <a:avLst/>
          </a:prstGeom>
        </p:spPr>
      </p:pic>
      <p:sp>
        <p:nvSpPr>
          <p:cNvPr id="11" name="CuadroTexto 10"/>
          <p:cNvSpPr txBox="1"/>
          <p:nvPr/>
        </p:nvSpPr>
        <p:spPr>
          <a:xfrm>
            <a:off x="7168243" y="3004457"/>
            <a:ext cx="4090307" cy="369332"/>
          </a:xfrm>
          <a:prstGeom prst="rect">
            <a:avLst/>
          </a:prstGeom>
          <a:noFill/>
        </p:spPr>
        <p:txBody>
          <a:bodyPr wrap="square" rtlCol="0">
            <a:spAutoFit/>
          </a:bodyPr>
          <a:lstStyle/>
          <a:p>
            <a:endParaRPr lang="es-ES" dirty="0"/>
          </a:p>
        </p:txBody>
      </p:sp>
    </p:spTree>
    <p:extLst>
      <p:ext uri="{BB962C8B-B14F-4D97-AF65-F5344CB8AC3E}">
        <p14:creationId xmlns:p14="http://schemas.microsoft.com/office/powerpoint/2010/main" val="15349566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Resources</a:t>
            </a:r>
            <a:endParaRPr lang="es-ES" dirty="0"/>
          </a:p>
        </p:txBody>
      </p:sp>
      <p:sp>
        <p:nvSpPr>
          <p:cNvPr id="3" name="Marcador de contenido 2"/>
          <p:cNvSpPr>
            <a:spLocks noGrp="1"/>
          </p:cNvSpPr>
          <p:nvPr>
            <p:ph idx="1"/>
          </p:nvPr>
        </p:nvSpPr>
        <p:spPr/>
        <p:txBody>
          <a:bodyPr/>
          <a:lstStyle/>
          <a:p>
            <a:r>
              <a:rPr lang="es-ES" dirty="0"/>
              <a:t>https://</a:t>
            </a:r>
            <a:r>
              <a:rPr lang="es-ES" dirty="0" smtClean="0"/>
              <a:t>github.com/nccgroup/ScoutSuite</a:t>
            </a:r>
          </a:p>
          <a:p>
            <a:r>
              <a:rPr lang="es-ES" dirty="0"/>
              <a:t>https://</a:t>
            </a:r>
            <a:r>
              <a:rPr lang="es-ES" dirty="0" smtClean="0"/>
              <a:t>github.com/RhinoSecurityLabs/pacu</a:t>
            </a:r>
          </a:p>
          <a:p>
            <a:r>
              <a:rPr lang="es-ES" dirty="0"/>
              <a:t>https://</a:t>
            </a:r>
            <a:r>
              <a:rPr lang="es-ES" dirty="0" smtClean="0"/>
              <a:t>docs.aws.amazon.com/cli/latest/index.html</a:t>
            </a:r>
          </a:p>
          <a:p>
            <a:r>
              <a:rPr lang="es-ES" dirty="0"/>
              <a:t>https://</a:t>
            </a:r>
            <a:r>
              <a:rPr lang="es-ES" dirty="0" smtClean="0"/>
              <a:t>book.hacktricks.xyz/pentesting/pentesting-web/buckets/aws-s3</a:t>
            </a:r>
          </a:p>
          <a:p>
            <a:r>
              <a:rPr lang="es-ES" dirty="0" err="1" smtClean="0"/>
              <a:t>Pentester</a:t>
            </a:r>
            <a:r>
              <a:rPr lang="es-ES" dirty="0" smtClean="0"/>
              <a:t> </a:t>
            </a:r>
            <a:r>
              <a:rPr lang="es-ES" dirty="0" err="1" smtClean="0"/>
              <a:t>Academy</a:t>
            </a:r>
            <a:r>
              <a:rPr lang="es-ES" dirty="0" smtClean="0"/>
              <a:t> AWS </a:t>
            </a:r>
            <a:r>
              <a:rPr lang="es-ES" dirty="0" err="1" smtClean="0"/>
              <a:t>Bootcamp</a:t>
            </a:r>
            <a:endParaRPr lang="es-ES" dirty="0"/>
          </a:p>
        </p:txBody>
      </p:sp>
    </p:spTree>
    <p:extLst>
      <p:ext uri="{BB962C8B-B14F-4D97-AF65-F5344CB8AC3E}">
        <p14:creationId xmlns:p14="http://schemas.microsoft.com/office/powerpoint/2010/main" val="36648058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Thanks</a:t>
            </a:r>
            <a:r>
              <a:rPr lang="es-ES" dirty="0" smtClean="0"/>
              <a:t> </a:t>
            </a:r>
            <a:r>
              <a:rPr lang="es-ES" dirty="0" err="1" smtClean="0"/>
              <a:t>for</a:t>
            </a:r>
            <a:r>
              <a:rPr lang="es-ES" dirty="0" smtClean="0"/>
              <a:t> </a:t>
            </a:r>
            <a:r>
              <a:rPr lang="es-ES" dirty="0" err="1" smtClean="0"/>
              <a:t>watching</a:t>
            </a:r>
            <a:endParaRPr lang="es-ES" dirty="0"/>
          </a:p>
        </p:txBody>
      </p:sp>
      <p:pic>
        <p:nvPicPr>
          <p:cNvPr id="4" name="Marcador de contenid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51837" y="1701574"/>
            <a:ext cx="2989480" cy="4195762"/>
          </a:xfrm>
        </p:spPr>
      </p:pic>
      <p:pic>
        <p:nvPicPr>
          <p:cNvPr id="5" name="Imagen 4"/>
          <p:cNvPicPr>
            <a:picLocks noChangeAspect="1"/>
          </p:cNvPicPr>
          <p:nvPr/>
        </p:nvPicPr>
        <p:blipFill>
          <a:blip r:embed="rId3"/>
          <a:stretch>
            <a:fillRect/>
          </a:stretch>
        </p:blipFill>
        <p:spPr>
          <a:xfrm>
            <a:off x="5681151" y="1721711"/>
            <a:ext cx="3675122" cy="4175625"/>
          </a:xfrm>
          <a:prstGeom prst="rect">
            <a:avLst/>
          </a:prstGeom>
        </p:spPr>
      </p:pic>
    </p:spTree>
    <p:extLst>
      <p:ext uri="{BB962C8B-B14F-4D97-AF65-F5344CB8AC3E}">
        <p14:creationId xmlns:p14="http://schemas.microsoft.com/office/powerpoint/2010/main" val="10550634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AWS </a:t>
            </a:r>
            <a:r>
              <a:rPr lang="es-ES" dirty="0" err="1" smtClean="0"/>
              <a:t>Services</a:t>
            </a:r>
            <a:endParaRPr lang="es-ES" dirty="0"/>
          </a:p>
        </p:txBody>
      </p:sp>
      <p:pic>
        <p:nvPicPr>
          <p:cNvPr id="4" name="Marcador de contenido 3"/>
          <p:cNvPicPr>
            <a:picLocks noGrp="1" noChangeAspect="1"/>
          </p:cNvPicPr>
          <p:nvPr>
            <p:ph idx="1"/>
          </p:nvPr>
        </p:nvPicPr>
        <p:blipFill>
          <a:blip r:embed="rId2"/>
          <a:stretch>
            <a:fillRect/>
          </a:stretch>
        </p:blipFill>
        <p:spPr>
          <a:xfrm>
            <a:off x="1552487" y="2052638"/>
            <a:ext cx="8048801" cy="4195762"/>
          </a:xfrm>
          <a:prstGeom prst="rect">
            <a:avLst/>
          </a:prstGeom>
        </p:spPr>
      </p:pic>
    </p:spTree>
    <p:extLst>
      <p:ext uri="{BB962C8B-B14F-4D97-AF65-F5344CB8AC3E}">
        <p14:creationId xmlns:p14="http://schemas.microsoft.com/office/powerpoint/2010/main" val="2820004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AWS CLI/SDK </a:t>
            </a:r>
            <a:r>
              <a:rPr lang="es-ES" dirty="0" err="1" smtClean="0"/>
              <a:t>based</a:t>
            </a:r>
            <a:r>
              <a:rPr lang="es-ES" dirty="0" smtClean="0"/>
              <a:t> </a:t>
            </a:r>
            <a:r>
              <a:rPr lang="es-ES" dirty="0" err="1" smtClean="0"/>
              <a:t>access</a:t>
            </a:r>
            <a:endParaRPr lang="es-ES" dirty="0"/>
          </a:p>
        </p:txBody>
      </p:sp>
      <p:sp>
        <p:nvSpPr>
          <p:cNvPr id="3" name="Marcador de contenido 2"/>
          <p:cNvSpPr>
            <a:spLocks noGrp="1"/>
          </p:cNvSpPr>
          <p:nvPr>
            <p:ph idx="1"/>
          </p:nvPr>
        </p:nvSpPr>
        <p:spPr>
          <a:xfrm>
            <a:off x="768576" y="1522239"/>
            <a:ext cx="8946541" cy="4935711"/>
          </a:xfrm>
        </p:spPr>
        <p:txBody>
          <a:bodyPr>
            <a:normAutofit/>
          </a:bodyPr>
          <a:lstStyle/>
          <a:p>
            <a:r>
              <a:rPr lang="en-US" sz="1600" dirty="0"/>
              <a:t>Access Key ID</a:t>
            </a:r>
          </a:p>
          <a:p>
            <a:r>
              <a:rPr lang="en-US" sz="1600" dirty="0" smtClean="0"/>
              <a:t>Access </a:t>
            </a:r>
            <a:r>
              <a:rPr lang="en-US" sz="1600" dirty="0"/>
              <a:t>Secret Key</a:t>
            </a:r>
          </a:p>
          <a:p>
            <a:r>
              <a:rPr lang="en-US" sz="1600" dirty="0" smtClean="0"/>
              <a:t>Session </a:t>
            </a:r>
            <a:r>
              <a:rPr lang="en-US" sz="1600" dirty="0"/>
              <a:t>Token (required in case of temporary credentials</a:t>
            </a:r>
            <a:r>
              <a:rPr lang="en-US" sz="1600" dirty="0" smtClean="0"/>
              <a:t>)</a:t>
            </a:r>
          </a:p>
          <a:p>
            <a:endParaRPr lang="en-US" sz="1600" dirty="0" smtClean="0"/>
          </a:p>
          <a:p>
            <a:endParaRPr lang="en-US" sz="1600" dirty="0" smtClean="0"/>
          </a:p>
          <a:p>
            <a:endParaRPr lang="en-US" sz="1600" dirty="0" smtClean="0"/>
          </a:p>
          <a:p>
            <a:r>
              <a:rPr lang="es-ES" sz="1600" dirty="0" err="1" smtClean="0"/>
              <a:t>Installation</a:t>
            </a:r>
            <a:r>
              <a:rPr lang="es-ES" sz="1600" dirty="0" smtClean="0"/>
              <a:t> </a:t>
            </a:r>
            <a:r>
              <a:rPr lang="es-ES" sz="1600" dirty="0" err="1"/>
              <a:t>on</a:t>
            </a:r>
            <a:r>
              <a:rPr lang="es-ES" sz="1600" dirty="0"/>
              <a:t> Linux </a:t>
            </a:r>
            <a:endParaRPr lang="es-ES" sz="1600" dirty="0" smtClean="0"/>
          </a:p>
          <a:p>
            <a:pPr lvl="1"/>
            <a:r>
              <a:rPr lang="es-ES" sz="1400" dirty="0" smtClean="0"/>
              <a:t>–  </a:t>
            </a:r>
            <a:r>
              <a:rPr lang="es-ES" sz="1400" dirty="0" err="1"/>
              <a:t>apt-get</a:t>
            </a:r>
            <a:r>
              <a:rPr lang="es-ES" sz="1400" dirty="0"/>
              <a:t> </a:t>
            </a:r>
            <a:r>
              <a:rPr lang="es-ES" sz="1400" dirty="0" err="1"/>
              <a:t>install</a:t>
            </a:r>
            <a:r>
              <a:rPr lang="es-ES" sz="1400" dirty="0"/>
              <a:t> </a:t>
            </a:r>
            <a:r>
              <a:rPr lang="es-ES" sz="1400" dirty="0" err="1"/>
              <a:t>awscli</a:t>
            </a:r>
            <a:r>
              <a:rPr lang="es-ES" sz="1400" dirty="0"/>
              <a:t> –  pip3 </a:t>
            </a:r>
            <a:r>
              <a:rPr lang="es-ES" sz="1400" dirty="0" err="1"/>
              <a:t>install</a:t>
            </a:r>
            <a:r>
              <a:rPr lang="es-ES" sz="1400" dirty="0"/>
              <a:t> </a:t>
            </a:r>
            <a:r>
              <a:rPr lang="es-ES" sz="1400" dirty="0" err="1"/>
              <a:t>awscli</a:t>
            </a:r>
            <a:endParaRPr lang="es-ES" sz="1400" dirty="0"/>
          </a:p>
          <a:p>
            <a:r>
              <a:rPr lang="es-ES" sz="1600" dirty="0" err="1" smtClean="0"/>
              <a:t>Using</a:t>
            </a:r>
            <a:r>
              <a:rPr lang="es-ES" sz="1600" dirty="0" smtClean="0"/>
              <a:t> </a:t>
            </a:r>
            <a:r>
              <a:rPr lang="es-ES" sz="1600" dirty="0" err="1"/>
              <a:t>Docker</a:t>
            </a:r>
            <a:r>
              <a:rPr lang="es-ES" sz="1600" dirty="0"/>
              <a:t> </a:t>
            </a:r>
            <a:r>
              <a:rPr lang="es-ES" sz="1600" dirty="0" err="1"/>
              <a:t>Container</a:t>
            </a:r>
            <a:r>
              <a:rPr lang="es-ES" sz="1600" dirty="0"/>
              <a:t> –  </a:t>
            </a:r>
            <a:r>
              <a:rPr lang="es-ES" sz="1600" dirty="0" err="1"/>
              <a:t>apt-get</a:t>
            </a:r>
            <a:r>
              <a:rPr lang="es-ES" sz="1600" dirty="0"/>
              <a:t> </a:t>
            </a:r>
            <a:r>
              <a:rPr lang="es-ES" sz="1600" dirty="0" err="1"/>
              <a:t>install</a:t>
            </a:r>
            <a:r>
              <a:rPr lang="es-ES" sz="1600" dirty="0"/>
              <a:t> docker.io</a:t>
            </a:r>
          </a:p>
          <a:p>
            <a:pPr lvl="1"/>
            <a:r>
              <a:rPr lang="es-ES" sz="1400" dirty="0"/>
              <a:t>–  </a:t>
            </a:r>
            <a:r>
              <a:rPr lang="es-ES" sz="1400" dirty="0" err="1"/>
              <a:t>docker</a:t>
            </a:r>
            <a:r>
              <a:rPr lang="es-ES" sz="1400" dirty="0"/>
              <a:t> run --</a:t>
            </a:r>
            <a:r>
              <a:rPr lang="es-ES" sz="1400" dirty="0" err="1"/>
              <a:t>rm</a:t>
            </a:r>
            <a:r>
              <a:rPr lang="es-ES" sz="1400" dirty="0"/>
              <a:t> -</a:t>
            </a:r>
            <a:r>
              <a:rPr lang="es-ES" sz="1400" dirty="0" err="1"/>
              <a:t>it</a:t>
            </a:r>
            <a:r>
              <a:rPr lang="es-ES" sz="1400" dirty="0"/>
              <a:t> -v ~/.</a:t>
            </a:r>
            <a:r>
              <a:rPr lang="es-ES" sz="1400" dirty="0" err="1"/>
              <a:t>aws</a:t>
            </a:r>
            <a:r>
              <a:rPr lang="es-ES" sz="1400" dirty="0"/>
              <a:t>:/</a:t>
            </a:r>
            <a:r>
              <a:rPr lang="es-ES" sz="1400" dirty="0" err="1"/>
              <a:t>root</a:t>
            </a:r>
            <a:r>
              <a:rPr lang="es-ES" sz="1400" dirty="0"/>
              <a:t>/.</a:t>
            </a:r>
            <a:r>
              <a:rPr lang="es-ES" sz="1400" dirty="0" err="1"/>
              <a:t>aws</a:t>
            </a:r>
            <a:r>
              <a:rPr lang="es-ES" sz="1400" dirty="0"/>
              <a:t> </a:t>
            </a:r>
            <a:r>
              <a:rPr lang="es-ES" sz="1400" dirty="0" err="1"/>
              <a:t>amazon</a:t>
            </a:r>
            <a:r>
              <a:rPr lang="es-ES" sz="1400" dirty="0"/>
              <a:t>/</a:t>
            </a:r>
            <a:r>
              <a:rPr lang="es-ES" sz="1400" dirty="0" err="1"/>
              <a:t>aws</a:t>
            </a:r>
            <a:r>
              <a:rPr lang="es-ES" sz="1400" dirty="0"/>
              <a:t>-cli </a:t>
            </a:r>
            <a:r>
              <a:rPr lang="es-ES" sz="1400" dirty="0" err="1" smtClean="0"/>
              <a:t>command</a:t>
            </a:r>
            <a:endParaRPr lang="es-ES" sz="1400" dirty="0" smtClean="0"/>
          </a:p>
          <a:p>
            <a:pPr marL="457200" lvl="1" indent="0">
              <a:buNone/>
            </a:pPr>
            <a:endParaRPr lang="es-ES" sz="1400" dirty="0" smtClean="0"/>
          </a:p>
          <a:p>
            <a:pPr marL="457200" lvl="1" indent="0">
              <a:buNone/>
            </a:pPr>
            <a:r>
              <a:rPr lang="es-ES" sz="1400" dirty="0" smtClean="0"/>
              <a:t>                      			 AWS CLI </a:t>
            </a:r>
            <a:r>
              <a:rPr lang="es-ES" sz="1400" dirty="0" err="1" smtClean="0"/>
              <a:t>Commands</a:t>
            </a:r>
            <a:r>
              <a:rPr lang="es-ES" sz="1400" dirty="0" smtClean="0"/>
              <a:t>:</a:t>
            </a:r>
          </a:p>
          <a:p>
            <a:pPr marL="457200" lvl="1" indent="0">
              <a:buNone/>
            </a:pPr>
            <a:r>
              <a:rPr lang="es-ES" sz="1400" dirty="0" smtClean="0"/>
              <a:t>   							 			  	https</a:t>
            </a:r>
            <a:r>
              <a:rPr lang="es-ES" sz="1400" dirty="0"/>
              <a:t>://docs.aws.amazon.com/cli/latest/index.html</a:t>
            </a:r>
          </a:p>
          <a:p>
            <a:pPr lvl="1"/>
            <a:endParaRPr lang="es-ES" sz="1600" dirty="0"/>
          </a:p>
        </p:txBody>
      </p:sp>
      <p:pic>
        <p:nvPicPr>
          <p:cNvPr id="5" name="Imagen 4"/>
          <p:cNvPicPr>
            <a:picLocks noChangeAspect="1"/>
          </p:cNvPicPr>
          <p:nvPr/>
        </p:nvPicPr>
        <p:blipFill>
          <a:blip r:embed="rId2"/>
          <a:stretch>
            <a:fillRect/>
          </a:stretch>
        </p:blipFill>
        <p:spPr>
          <a:xfrm>
            <a:off x="7840930" y="4137008"/>
            <a:ext cx="3458058" cy="1057423"/>
          </a:xfrm>
          <a:prstGeom prst="rect">
            <a:avLst/>
          </a:prstGeom>
        </p:spPr>
      </p:pic>
    </p:spTree>
    <p:extLst>
      <p:ext uri="{BB962C8B-B14F-4D97-AF65-F5344CB8AC3E}">
        <p14:creationId xmlns:p14="http://schemas.microsoft.com/office/powerpoint/2010/main" val="3958679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IAM (</a:t>
            </a:r>
            <a:r>
              <a:rPr lang="es-ES" dirty="0" err="1" smtClean="0"/>
              <a:t>Identity</a:t>
            </a:r>
            <a:r>
              <a:rPr lang="es-ES" dirty="0" smtClean="0"/>
              <a:t> Access Management)</a:t>
            </a:r>
            <a:endParaRPr lang="es-ES" dirty="0"/>
          </a:p>
        </p:txBody>
      </p:sp>
      <p:sp>
        <p:nvSpPr>
          <p:cNvPr id="3" name="Marcador de contenido 2"/>
          <p:cNvSpPr>
            <a:spLocks noGrp="1"/>
          </p:cNvSpPr>
          <p:nvPr>
            <p:ph idx="1"/>
          </p:nvPr>
        </p:nvSpPr>
        <p:spPr/>
        <p:txBody>
          <a:bodyPr>
            <a:normAutofit fontScale="92500" lnSpcReduction="20000"/>
          </a:bodyPr>
          <a:lstStyle/>
          <a:p>
            <a:r>
              <a:rPr lang="en-US" dirty="0"/>
              <a:t>AWS Identity and Access Management (IAM) is a web service that helps you securely control access to AWS resources. You use IAM to control who is authenticated (signed in) and authorized (has permissions) to use </a:t>
            </a:r>
            <a:r>
              <a:rPr lang="en-US" dirty="0" smtClean="0"/>
              <a:t>resources</a:t>
            </a:r>
          </a:p>
          <a:p>
            <a:endParaRPr lang="en-US" dirty="0" smtClean="0"/>
          </a:p>
          <a:p>
            <a:endParaRPr lang="en-US" dirty="0"/>
          </a:p>
          <a:p>
            <a:endParaRPr lang="en-US" dirty="0" smtClean="0"/>
          </a:p>
          <a:p>
            <a:endParaRPr lang="en-US" dirty="0"/>
          </a:p>
          <a:p>
            <a:endParaRPr lang="en-US" dirty="0" smtClean="0"/>
          </a:p>
          <a:p>
            <a:endParaRPr lang="en-US" dirty="0"/>
          </a:p>
          <a:p>
            <a:pPr marL="0" indent="0">
              <a:buNone/>
            </a:pPr>
            <a:endParaRPr lang="en-US" dirty="0" smtClean="0"/>
          </a:p>
          <a:p>
            <a:pPr marL="0" indent="0">
              <a:buNone/>
            </a:pPr>
            <a:r>
              <a:rPr lang="en-US" dirty="0"/>
              <a:t>	</a:t>
            </a:r>
            <a:r>
              <a:rPr lang="en-US" dirty="0" smtClean="0"/>
              <a:t>		https</a:t>
            </a:r>
            <a:r>
              <a:rPr lang="en-US" dirty="0"/>
              <a:t>://</a:t>
            </a:r>
            <a:r>
              <a:rPr lang="en-US" dirty="0" smtClean="0"/>
              <a:t>policysim.aws.amazon.com/home/index.jsp</a:t>
            </a:r>
            <a:endParaRPr lang="es-ES" dirty="0"/>
          </a:p>
        </p:txBody>
      </p:sp>
      <p:pic>
        <p:nvPicPr>
          <p:cNvPr id="4" name="Imagen 3"/>
          <p:cNvPicPr>
            <a:picLocks noChangeAspect="1"/>
          </p:cNvPicPr>
          <p:nvPr/>
        </p:nvPicPr>
        <p:blipFill>
          <a:blip r:embed="rId2"/>
          <a:stretch>
            <a:fillRect/>
          </a:stretch>
        </p:blipFill>
        <p:spPr>
          <a:xfrm>
            <a:off x="2837747" y="3183903"/>
            <a:ext cx="5297586" cy="2309204"/>
          </a:xfrm>
          <a:prstGeom prst="rect">
            <a:avLst/>
          </a:prstGeom>
        </p:spPr>
      </p:pic>
    </p:spTree>
    <p:extLst>
      <p:ext uri="{BB962C8B-B14F-4D97-AF65-F5344CB8AC3E}">
        <p14:creationId xmlns:p14="http://schemas.microsoft.com/office/powerpoint/2010/main" val="2733939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Amazon </a:t>
            </a:r>
            <a:r>
              <a:rPr lang="es-ES" dirty="0" err="1" smtClean="0"/>
              <a:t>Resource</a:t>
            </a:r>
            <a:r>
              <a:rPr lang="es-ES" dirty="0" smtClean="0"/>
              <a:t> </a:t>
            </a:r>
            <a:r>
              <a:rPr lang="es-ES" dirty="0" err="1" smtClean="0"/>
              <a:t>Names</a:t>
            </a:r>
            <a:r>
              <a:rPr lang="es-ES" dirty="0" smtClean="0"/>
              <a:t> (</a:t>
            </a:r>
            <a:r>
              <a:rPr lang="es-ES" dirty="0" err="1" smtClean="0"/>
              <a:t>ARNs</a:t>
            </a:r>
            <a:r>
              <a:rPr lang="es-ES" dirty="0" smtClean="0"/>
              <a:t>)</a:t>
            </a:r>
            <a:endParaRPr lang="es-ES" dirty="0"/>
          </a:p>
        </p:txBody>
      </p:sp>
      <p:sp>
        <p:nvSpPr>
          <p:cNvPr id="3" name="Marcador de contenido 2"/>
          <p:cNvSpPr>
            <a:spLocks noGrp="1"/>
          </p:cNvSpPr>
          <p:nvPr>
            <p:ph idx="1"/>
          </p:nvPr>
        </p:nvSpPr>
        <p:spPr>
          <a:xfrm>
            <a:off x="1103312" y="1451728"/>
            <a:ext cx="8946541" cy="4796671"/>
          </a:xfrm>
        </p:spPr>
        <p:txBody>
          <a:bodyPr>
            <a:normAutofit/>
          </a:bodyPr>
          <a:lstStyle/>
          <a:p>
            <a:r>
              <a:rPr lang="es-ES" sz="1600" dirty="0" err="1" smtClean="0"/>
              <a:t>ARNs</a:t>
            </a:r>
            <a:r>
              <a:rPr lang="es-ES" sz="1600" dirty="0" smtClean="0"/>
              <a:t> </a:t>
            </a:r>
            <a:r>
              <a:rPr lang="es-ES" sz="1600" dirty="0" err="1" smtClean="0"/>
              <a:t>uniquely</a:t>
            </a:r>
            <a:r>
              <a:rPr lang="es-ES" sz="1600" dirty="0" smtClean="0"/>
              <a:t> </a:t>
            </a:r>
            <a:r>
              <a:rPr lang="es-ES" sz="1600" dirty="0" err="1" smtClean="0"/>
              <a:t>identify</a:t>
            </a:r>
            <a:r>
              <a:rPr lang="es-ES" sz="1600" dirty="0" smtClean="0"/>
              <a:t> AWS </a:t>
            </a:r>
            <a:r>
              <a:rPr lang="es-ES" sz="1600" dirty="0" err="1" smtClean="0"/>
              <a:t>resources</a:t>
            </a:r>
            <a:endParaRPr lang="es-ES" sz="1600" dirty="0" smtClean="0"/>
          </a:p>
          <a:p>
            <a:r>
              <a:rPr lang="es-ES" sz="1600" dirty="0" err="1" smtClean="0"/>
              <a:t>Format</a:t>
            </a:r>
            <a:r>
              <a:rPr lang="es-ES" sz="1600" dirty="0" smtClean="0"/>
              <a:t>:</a:t>
            </a:r>
          </a:p>
          <a:p>
            <a:pPr lvl="1"/>
            <a:r>
              <a:rPr lang="es-ES" sz="1400" dirty="0" smtClean="0"/>
              <a:t>- </a:t>
            </a:r>
            <a:r>
              <a:rPr lang="es-ES" sz="1400" dirty="0" err="1" smtClean="0"/>
              <a:t>arn:partition:service:region:account-id:resource-id</a:t>
            </a:r>
            <a:endParaRPr lang="es-ES" sz="1400" dirty="0" smtClean="0"/>
          </a:p>
          <a:p>
            <a:pPr lvl="1"/>
            <a:r>
              <a:rPr lang="es-ES" sz="1400" dirty="0" smtClean="0"/>
              <a:t>- </a:t>
            </a:r>
            <a:r>
              <a:rPr lang="es-ES" sz="1400" dirty="0" err="1" smtClean="0"/>
              <a:t>arn:partition:service:region:account-id:resource-type</a:t>
            </a:r>
            <a:r>
              <a:rPr lang="es-ES" sz="1400" dirty="0" smtClean="0"/>
              <a:t>/</a:t>
            </a:r>
            <a:r>
              <a:rPr lang="es-ES" sz="1400" dirty="0" err="1" smtClean="0"/>
              <a:t>resource</a:t>
            </a:r>
            <a:r>
              <a:rPr lang="es-ES" sz="1400" dirty="0" smtClean="0"/>
              <a:t>-id</a:t>
            </a:r>
            <a:endParaRPr lang="es-ES" sz="1400" dirty="0"/>
          </a:p>
          <a:p>
            <a:pPr lvl="1"/>
            <a:r>
              <a:rPr lang="es-ES" sz="1400" dirty="0" smtClean="0"/>
              <a:t>- arn:partition:service:region:account-id:resource-type:resource-id</a:t>
            </a:r>
            <a:endParaRPr lang="es-ES" sz="1400" dirty="0"/>
          </a:p>
          <a:p>
            <a:pPr marL="342900" lvl="1" indent="-342900"/>
            <a:r>
              <a:rPr lang="es-ES" sz="1600" dirty="0" err="1" smtClean="0"/>
              <a:t>Region</a:t>
            </a:r>
            <a:r>
              <a:rPr lang="es-ES" sz="1600" dirty="0" smtClean="0"/>
              <a:t>:</a:t>
            </a:r>
          </a:p>
          <a:p>
            <a:pPr marL="0" lvl="1" indent="0">
              <a:buNone/>
            </a:pPr>
            <a:r>
              <a:rPr lang="es-ES" sz="1600" dirty="0" smtClean="0"/>
              <a:t>	* us-east-1</a:t>
            </a:r>
          </a:p>
          <a:p>
            <a:pPr marL="0" lvl="1" indent="0">
              <a:buNone/>
            </a:pPr>
            <a:r>
              <a:rPr lang="es-ES" sz="1600" dirty="0"/>
              <a:t>	</a:t>
            </a:r>
            <a:r>
              <a:rPr lang="es-ES" sz="1600" dirty="0" smtClean="0"/>
              <a:t>* </a:t>
            </a:r>
            <a:r>
              <a:rPr lang="es-ES" sz="1600" dirty="0" err="1" smtClean="0"/>
              <a:t>account</a:t>
            </a:r>
            <a:r>
              <a:rPr lang="es-ES" sz="1600" dirty="0" smtClean="0"/>
              <a:t>-id: 12 </a:t>
            </a:r>
            <a:r>
              <a:rPr lang="es-ES" sz="1600" dirty="0" err="1" smtClean="0"/>
              <a:t>digit</a:t>
            </a:r>
            <a:r>
              <a:rPr lang="es-ES" sz="1600" dirty="0" smtClean="0"/>
              <a:t> </a:t>
            </a:r>
            <a:r>
              <a:rPr lang="es-ES" sz="1600" dirty="0" err="1" smtClean="0"/>
              <a:t>number</a:t>
            </a:r>
            <a:endParaRPr lang="es-ES" sz="1600" dirty="0" smtClean="0"/>
          </a:p>
          <a:p>
            <a:pPr marL="0" lvl="1" indent="0">
              <a:buNone/>
            </a:pPr>
            <a:r>
              <a:rPr lang="es-ES" sz="1600" dirty="0"/>
              <a:t>	</a:t>
            </a:r>
            <a:r>
              <a:rPr lang="es-ES" sz="1600" dirty="0" smtClean="0"/>
              <a:t>* </a:t>
            </a:r>
            <a:r>
              <a:rPr lang="es-ES" sz="1600" dirty="0" err="1" smtClean="0"/>
              <a:t>resource</a:t>
            </a:r>
            <a:r>
              <a:rPr lang="es-ES" sz="1600" dirty="0" smtClean="0"/>
              <a:t>-id:  </a:t>
            </a:r>
            <a:r>
              <a:rPr lang="es-ES" sz="1600" dirty="0" err="1" smtClean="0"/>
              <a:t>user</a:t>
            </a:r>
            <a:r>
              <a:rPr lang="es-ES" sz="1600" dirty="0" smtClean="0"/>
              <a:t>/</a:t>
            </a:r>
            <a:r>
              <a:rPr lang="es-ES" sz="1600" dirty="0" err="1" smtClean="0"/>
              <a:t>Cynopos</a:t>
            </a:r>
            <a:r>
              <a:rPr lang="es-ES" sz="1600" dirty="0" smtClean="0"/>
              <a:t> | </a:t>
            </a:r>
            <a:r>
              <a:rPr lang="es-ES" sz="1600" dirty="0" err="1" smtClean="0"/>
              <a:t>instance</a:t>
            </a:r>
            <a:r>
              <a:rPr lang="es-ES" sz="1600" dirty="0" smtClean="0"/>
              <a:t>/i-0ad121asdad</a:t>
            </a:r>
          </a:p>
          <a:p>
            <a:pPr marL="0" lvl="1" indent="0">
              <a:buNone/>
            </a:pPr>
            <a:r>
              <a:rPr lang="es-ES" sz="1600" dirty="0"/>
              <a:t>	</a:t>
            </a:r>
            <a:r>
              <a:rPr lang="es-ES" sz="1600" dirty="0" smtClean="0">
                <a:sym typeface="Wingdings" panose="05000000000000000000" pitchFamily="2" charset="2"/>
              </a:rPr>
              <a:t> </a:t>
            </a:r>
            <a:r>
              <a:rPr lang="es-ES" sz="1600" dirty="0" err="1" smtClean="0">
                <a:sym typeface="Wingdings" panose="05000000000000000000" pitchFamily="2" charset="2"/>
              </a:rPr>
              <a:t>Example</a:t>
            </a:r>
            <a:r>
              <a:rPr lang="es-ES" sz="1600" dirty="0" smtClean="0">
                <a:sym typeface="Wingdings" panose="05000000000000000000" pitchFamily="2" charset="2"/>
              </a:rPr>
              <a:t>:</a:t>
            </a:r>
            <a:endParaRPr lang="es-ES" sz="1600" dirty="0">
              <a:sym typeface="Wingdings" panose="05000000000000000000" pitchFamily="2" charset="2"/>
            </a:endParaRPr>
          </a:p>
          <a:p>
            <a:pPr marL="0" lvl="1" indent="0">
              <a:buNone/>
            </a:pPr>
            <a:r>
              <a:rPr lang="es-ES" sz="1600" dirty="0">
                <a:sym typeface="Wingdings" panose="05000000000000000000" pitchFamily="2" charset="2"/>
              </a:rPr>
              <a:t>	</a:t>
            </a:r>
            <a:r>
              <a:rPr lang="es-ES" sz="1600" dirty="0" smtClean="0">
                <a:sym typeface="Wingdings" panose="05000000000000000000" pitchFamily="2" charset="2"/>
              </a:rPr>
              <a:t>	- </a:t>
            </a:r>
            <a:r>
              <a:rPr lang="es-ES" sz="1600" b="1" dirty="0" err="1" smtClean="0">
                <a:sym typeface="Wingdings" panose="05000000000000000000" pitchFamily="2" charset="2"/>
              </a:rPr>
              <a:t>arn:aws:iam</a:t>
            </a:r>
            <a:r>
              <a:rPr lang="es-ES" sz="1600" b="1" dirty="0" smtClean="0">
                <a:sym typeface="Wingdings" panose="05000000000000000000" pitchFamily="2" charset="2"/>
              </a:rPr>
              <a:t>::851146657618:role/</a:t>
            </a:r>
            <a:r>
              <a:rPr lang="es-ES" sz="1600" b="1" dirty="0" err="1" smtClean="0">
                <a:sym typeface="Wingdings" panose="05000000000000000000" pitchFamily="2" charset="2"/>
              </a:rPr>
              <a:t>service</a:t>
            </a:r>
            <a:r>
              <a:rPr lang="es-ES" sz="1600" b="1" dirty="0" smtClean="0">
                <a:sym typeface="Wingdings" panose="05000000000000000000" pitchFamily="2" charset="2"/>
              </a:rPr>
              <a:t>-role/</a:t>
            </a:r>
            <a:r>
              <a:rPr lang="es-ES" sz="1600" b="1" dirty="0" err="1" smtClean="0">
                <a:sym typeface="Wingdings" panose="05000000000000000000" pitchFamily="2" charset="2"/>
              </a:rPr>
              <a:t>EvilCorpDatabaseIam</a:t>
            </a:r>
            <a:endParaRPr lang="es-ES" sz="1600" b="1" dirty="0" smtClean="0">
              <a:sym typeface="Wingdings" panose="05000000000000000000" pitchFamily="2" charset="2"/>
            </a:endParaRPr>
          </a:p>
          <a:p>
            <a:pPr marL="0" lvl="1" indent="0">
              <a:buNone/>
            </a:pPr>
            <a:r>
              <a:rPr lang="es-ES" sz="1600" dirty="0">
                <a:sym typeface="Wingdings" panose="05000000000000000000" pitchFamily="2" charset="2"/>
              </a:rPr>
              <a:t>		- </a:t>
            </a:r>
            <a:r>
              <a:rPr lang="es-ES" sz="1600" b="1" dirty="0" err="1">
                <a:sym typeface="Wingdings" panose="05000000000000000000" pitchFamily="2" charset="2"/>
              </a:rPr>
              <a:t>arn:aws:iam</a:t>
            </a:r>
            <a:r>
              <a:rPr lang="es-ES" sz="1600" b="1" dirty="0">
                <a:sym typeface="Wingdings" panose="05000000000000000000" pitchFamily="2" charset="2"/>
              </a:rPr>
              <a:t>::</a:t>
            </a:r>
            <a:r>
              <a:rPr lang="es-ES" sz="1600" b="1" dirty="0" smtClean="0">
                <a:sym typeface="Wingdings" panose="05000000000000000000" pitchFamily="2" charset="2"/>
              </a:rPr>
              <a:t>851146657618:group/</a:t>
            </a:r>
            <a:r>
              <a:rPr lang="es-ES" sz="1600" b="1" dirty="0" err="1" smtClean="0">
                <a:sym typeface="Wingdings" panose="05000000000000000000" pitchFamily="2" charset="2"/>
              </a:rPr>
              <a:t>Horsemans</a:t>
            </a:r>
            <a:endParaRPr lang="es-ES" sz="1600" b="1" dirty="0">
              <a:sym typeface="Wingdings" panose="05000000000000000000" pitchFamily="2" charset="2"/>
            </a:endParaRPr>
          </a:p>
        </p:txBody>
      </p:sp>
    </p:spTree>
    <p:extLst>
      <p:ext uri="{BB962C8B-B14F-4D97-AF65-F5344CB8AC3E}">
        <p14:creationId xmlns:p14="http://schemas.microsoft.com/office/powerpoint/2010/main" val="3994476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IAM </a:t>
            </a:r>
            <a:r>
              <a:rPr lang="es-ES" dirty="0" err="1" smtClean="0"/>
              <a:t>User</a:t>
            </a:r>
            <a:endParaRPr lang="es-ES" dirty="0"/>
          </a:p>
        </p:txBody>
      </p:sp>
      <p:sp>
        <p:nvSpPr>
          <p:cNvPr id="3" name="Marcador de contenido 2"/>
          <p:cNvSpPr>
            <a:spLocks noGrp="1"/>
          </p:cNvSpPr>
          <p:nvPr>
            <p:ph idx="1"/>
          </p:nvPr>
        </p:nvSpPr>
        <p:spPr/>
        <p:txBody>
          <a:bodyPr/>
          <a:lstStyle/>
          <a:p>
            <a:r>
              <a:rPr lang="es-ES" dirty="0" err="1" smtClean="0"/>
              <a:t>An</a:t>
            </a:r>
            <a:r>
              <a:rPr lang="es-ES" dirty="0" smtClean="0"/>
              <a:t> individual </a:t>
            </a:r>
            <a:r>
              <a:rPr lang="es-ES" dirty="0" err="1" smtClean="0"/>
              <a:t>or</a:t>
            </a:r>
            <a:r>
              <a:rPr lang="es-ES" dirty="0" smtClean="0"/>
              <a:t> a </a:t>
            </a:r>
            <a:r>
              <a:rPr lang="es-ES" dirty="0" err="1" smtClean="0"/>
              <a:t>service</a:t>
            </a:r>
            <a:r>
              <a:rPr lang="es-ES" dirty="0" smtClean="0"/>
              <a:t> </a:t>
            </a:r>
            <a:r>
              <a:rPr lang="es-ES" dirty="0" err="1" smtClean="0"/>
              <a:t>who</a:t>
            </a:r>
            <a:r>
              <a:rPr lang="es-ES" dirty="0" smtClean="0"/>
              <a:t> </a:t>
            </a:r>
            <a:r>
              <a:rPr lang="es-ES" dirty="0" err="1" smtClean="0"/>
              <a:t>wants</a:t>
            </a:r>
            <a:r>
              <a:rPr lang="es-ES" dirty="0" smtClean="0"/>
              <a:t> to </a:t>
            </a:r>
            <a:r>
              <a:rPr lang="es-ES" dirty="0" err="1" smtClean="0"/>
              <a:t>interact</a:t>
            </a:r>
            <a:r>
              <a:rPr lang="es-ES" dirty="0" smtClean="0"/>
              <a:t> </a:t>
            </a:r>
            <a:r>
              <a:rPr lang="es-ES" dirty="0" err="1" smtClean="0"/>
              <a:t>with</a:t>
            </a:r>
            <a:r>
              <a:rPr lang="es-ES" dirty="0" smtClean="0"/>
              <a:t> AWS </a:t>
            </a:r>
            <a:r>
              <a:rPr lang="es-ES" dirty="0" err="1" smtClean="0"/>
              <a:t>resources</a:t>
            </a:r>
            <a:endParaRPr lang="es-ES" dirty="0" smtClean="0"/>
          </a:p>
          <a:p>
            <a:r>
              <a:rPr lang="es-ES" dirty="0" err="1" smtClean="0"/>
              <a:t>Console</a:t>
            </a:r>
            <a:r>
              <a:rPr lang="es-ES" dirty="0" smtClean="0"/>
              <a:t> </a:t>
            </a:r>
            <a:r>
              <a:rPr lang="es-ES" dirty="0" err="1" smtClean="0"/>
              <a:t>Based</a:t>
            </a:r>
            <a:r>
              <a:rPr lang="es-ES" dirty="0" smtClean="0"/>
              <a:t> Access</a:t>
            </a:r>
          </a:p>
          <a:p>
            <a:r>
              <a:rPr lang="es-ES" dirty="0" err="1" smtClean="0"/>
              <a:t>Programmatic</a:t>
            </a:r>
            <a:r>
              <a:rPr lang="es-ES" dirty="0" smtClean="0"/>
              <a:t> Access </a:t>
            </a:r>
            <a:r>
              <a:rPr lang="es-ES" dirty="0" err="1" smtClean="0"/>
              <a:t>for</a:t>
            </a:r>
            <a:r>
              <a:rPr lang="es-ES" dirty="0" smtClean="0"/>
              <a:t> </a:t>
            </a:r>
            <a:r>
              <a:rPr lang="es-ES" dirty="0" err="1" smtClean="0"/>
              <a:t>users</a:t>
            </a:r>
            <a:r>
              <a:rPr lang="es-ES" dirty="0" smtClean="0"/>
              <a:t>/</a:t>
            </a:r>
            <a:r>
              <a:rPr lang="es-ES" dirty="0" err="1" smtClean="0"/>
              <a:t>applications</a:t>
            </a:r>
            <a:endParaRPr lang="es-ES" dirty="0" smtClean="0"/>
          </a:p>
          <a:p>
            <a:r>
              <a:rPr lang="es-ES" dirty="0" err="1" smtClean="0"/>
              <a:t>Multi</a:t>
            </a:r>
            <a:r>
              <a:rPr lang="es-ES" dirty="0" smtClean="0"/>
              <a:t> Factor </a:t>
            </a:r>
            <a:r>
              <a:rPr lang="es-ES" dirty="0" err="1" smtClean="0"/>
              <a:t>Authentication</a:t>
            </a:r>
            <a:endParaRPr lang="es-ES" dirty="0" smtClean="0"/>
          </a:p>
          <a:p>
            <a:r>
              <a:rPr lang="es-ES" dirty="0" err="1" smtClean="0"/>
              <a:t>Associated</a:t>
            </a:r>
            <a:r>
              <a:rPr lang="es-ES" dirty="0" smtClean="0"/>
              <a:t> </a:t>
            </a:r>
            <a:r>
              <a:rPr lang="es-ES" dirty="0" err="1" smtClean="0"/>
              <a:t>with</a:t>
            </a:r>
            <a:r>
              <a:rPr lang="es-ES" dirty="0" smtClean="0"/>
              <a:t> single AWS </a:t>
            </a:r>
            <a:r>
              <a:rPr lang="es-ES" dirty="0" err="1" smtClean="0"/>
              <a:t>Account</a:t>
            </a:r>
            <a:endParaRPr lang="es-ES" dirty="0" smtClean="0"/>
          </a:p>
          <a:p>
            <a:r>
              <a:rPr lang="es-ES" b="1" u="sng" dirty="0" err="1" smtClean="0"/>
              <a:t>Actions</a:t>
            </a:r>
            <a:r>
              <a:rPr lang="es-ES" b="1" u="sng" dirty="0" smtClean="0"/>
              <a:t>/</a:t>
            </a:r>
            <a:r>
              <a:rPr lang="es-ES" b="1" u="sng" dirty="0" err="1" smtClean="0"/>
              <a:t>operations</a:t>
            </a:r>
            <a:r>
              <a:rPr lang="es-ES" b="1" u="sng" dirty="0" smtClean="0"/>
              <a:t> are </a:t>
            </a:r>
            <a:r>
              <a:rPr lang="es-ES" b="1" u="sng" dirty="0" err="1" smtClean="0"/>
              <a:t>based</a:t>
            </a:r>
            <a:r>
              <a:rPr lang="es-ES" b="1" u="sng" dirty="0" smtClean="0"/>
              <a:t> </a:t>
            </a:r>
            <a:r>
              <a:rPr lang="es-ES" b="1" u="sng" dirty="0" err="1" smtClean="0"/>
              <a:t>on</a:t>
            </a:r>
            <a:r>
              <a:rPr lang="es-ES" b="1" u="sng" dirty="0" smtClean="0"/>
              <a:t> </a:t>
            </a:r>
            <a:r>
              <a:rPr lang="es-ES" b="1" u="sng" dirty="0" err="1" smtClean="0"/>
              <a:t>policies</a:t>
            </a:r>
            <a:endParaRPr lang="es-ES" b="1" u="sng" dirty="0" smtClean="0"/>
          </a:p>
          <a:p>
            <a:endParaRPr lang="es-ES" b="1" u="sng" dirty="0"/>
          </a:p>
          <a:p>
            <a:pPr marL="3200400" lvl="7" indent="0">
              <a:buNone/>
            </a:pPr>
            <a:r>
              <a:rPr lang="es-ES" sz="1800" b="1" dirty="0" smtClean="0">
                <a:sym typeface="Wingdings" panose="05000000000000000000" pitchFamily="2" charset="2"/>
              </a:rPr>
              <a:t> </a:t>
            </a:r>
            <a:r>
              <a:rPr lang="es-ES" sz="1800" b="1" dirty="0" err="1">
                <a:sym typeface="Wingdings" panose="05000000000000000000" pitchFamily="2" charset="2"/>
              </a:rPr>
              <a:t>aws</a:t>
            </a:r>
            <a:r>
              <a:rPr lang="es-ES" sz="1800" b="1" dirty="0">
                <a:sym typeface="Wingdings" panose="05000000000000000000" pitchFamily="2" charset="2"/>
              </a:rPr>
              <a:t> </a:t>
            </a:r>
            <a:r>
              <a:rPr lang="es-ES" sz="1800" b="1" dirty="0" err="1">
                <a:sym typeface="Wingdings" panose="05000000000000000000" pitchFamily="2" charset="2"/>
              </a:rPr>
              <a:t>iam</a:t>
            </a:r>
            <a:r>
              <a:rPr lang="es-ES" sz="1800" b="1" dirty="0">
                <a:sym typeface="Wingdings" panose="05000000000000000000" pitchFamily="2" charset="2"/>
              </a:rPr>
              <a:t> </a:t>
            </a:r>
            <a:r>
              <a:rPr lang="es-ES" sz="1800" b="1" dirty="0" err="1">
                <a:sym typeface="Wingdings" panose="05000000000000000000" pitchFamily="2" charset="2"/>
              </a:rPr>
              <a:t>list-users</a:t>
            </a:r>
            <a:endParaRPr lang="es-ES" sz="1800" b="1" dirty="0"/>
          </a:p>
        </p:txBody>
      </p:sp>
    </p:spTree>
    <p:extLst>
      <p:ext uri="{BB962C8B-B14F-4D97-AF65-F5344CB8AC3E}">
        <p14:creationId xmlns:p14="http://schemas.microsoft.com/office/powerpoint/2010/main" val="1394073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IAM </a:t>
            </a:r>
            <a:r>
              <a:rPr lang="es-ES" dirty="0" err="1" smtClean="0"/>
              <a:t>Group</a:t>
            </a:r>
            <a:endParaRPr lang="es-ES" dirty="0"/>
          </a:p>
        </p:txBody>
      </p:sp>
      <p:sp>
        <p:nvSpPr>
          <p:cNvPr id="3" name="Marcador de contenido 2"/>
          <p:cNvSpPr>
            <a:spLocks noGrp="1"/>
          </p:cNvSpPr>
          <p:nvPr>
            <p:ph idx="1"/>
          </p:nvPr>
        </p:nvSpPr>
        <p:spPr/>
        <p:txBody>
          <a:bodyPr/>
          <a:lstStyle/>
          <a:p>
            <a:r>
              <a:rPr lang="es-ES" dirty="0" err="1" smtClean="0"/>
              <a:t>Collection</a:t>
            </a:r>
            <a:r>
              <a:rPr lang="es-ES" dirty="0" smtClean="0"/>
              <a:t> of IAM </a:t>
            </a:r>
            <a:r>
              <a:rPr lang="es-ES" dirty="0" err="1" smtClean="0"/>
              <a:t>User</a:t>
            </a:r>
            <a:r>
              <a:rPr lang="es-ES" dirty="0" smtClean="0"/>
              <a:t>(s)</a:t>
            </a:r>
          </a:p>
          <a:p>
            <a:r>
              <a:rPr lang="es-ES" dirty="0" err="1" smtClean="0"/>
              <a:t>Policies</a:t>
            </a:r>
            <a:r>
              <a:rPr lang="es-ES" dirty="0" smtClean="0"/>
              <a:t> </a:t>
            </a:r>
            <a:r>
              <a:rPr lang="es-ES" dirty="0" err="1" smtClean="0"/>
              <a:t>gets</a:t>
            </a:r>
            <a:r>
              <a:rPr lang="es-ES" dirty="0" smtClean="0"/>
              <a:t> </a:t>
            </a:r>
            <a:r>
              <a:rPr lang="es-ES" dirty="0" err="1" smtClean="0"/>
              <a:t>applied</a:t>
            </a:r>
            <a:r>
              <a:rPr lang="es-ES" dirty="0" smtClean="0"/>
              <a:t> to </a:t>
            </a:r>
            <a:r>
              <a:rPr lang="es-ES" dirty="0" err="1" smtClean="0"/>
              <a:t>all</a:t>
            </a:r>
            <a:r>
              <a:rPr lang="es-ES" dirty="0" smtClean="0"/>
              <a:t> </a:t>
            </a:r>
            <a:r>
              <a:rPr lang="es-ES" dirty="0" err="1" smtClean="0"/>
              <a:t>the</a:t>
            </a:r>
            <a:r>
              <a:rPr lang="es-ES" dirty="0" smtClean="0"/>
              <a:t> IAM </a:t>
            </a:r>
            <a:r>
              <a:rPr lang="es-ES" dirty="0" err="1" smtClean="0"/>
              <a:t>users</a:t>
            </a:r>
            <a:r>
              <a:rPr lang="es-ES" dirty="0" smtClean="0"/>
              <a:t> in </a:t>
            </a:r>
            <a:r>
              <a:rPr lang="es-ES" dirty="0" err="1" smtClean="0"/>
              <a:t>group</a:t>
            </a:r>
            <a:endParaRPr lang="es-ES" dirty="0" smtClean="0"/>
          </a:p>
          <a:p>
            <a:r>
              <a:rPr lang="es-ES" dirty="0" err="1" smtClean="0"/>
              <a:t>An</a:t>
            </a:r>
            <a:r>
              <a:rPr lang="es-ES" dirty="0" smtClean="0"/>
              <a:t> IAM </a:t>
            </a:r>
            <a:r>
              <a:rPr lang="es-ES" dirty="0" err="1" smtClean="0"/>
              <a:t>User</a:t>
            </a:r>
            <a:r>
              <a:rPr lang="es-ES" dirty="0" smtClean="0"/>
              <a:t> can be </a:t>
            </a:r>
            <a:r>
              <a:rPr lang="es-ES" dirty="0" err="1" smtClean="0"/>
              <a:t>part</a:t>
            </a:r>
            <a:r>
              <a:rPr lang="es-ES" dirty="0" smtClean="0"/>
              <a:t> of </a:t>
            </a:r>
            <a:r>
              <a:rPr lang="es-ES" dirty="0" err="1" smtClean="0"/>
              <a:t>multiple</a:t>
            </a:r>
            <a:r>
              <a:rPr lang="es-ES" dirty="0" smtClean="0"/>
              <a:t> </a:t>
            </a:r>
            <a:r>
              <a:rPr lang="es-ES" dirty="0" err="1" smtClean="0"/>
              <a:t>groups</a:t>
            </a:r>
            <a:endParaRPr lang="es-ES" dirty="0" smtClean="0"/>
          </a:p>
          <a:p>
            <a:endParaRPr lang="es-ES" dirty="0"/>
          </a:p>
          <a:p>
            <a:pPr marL="3200400" lvl="7" indent="0">
              <a:buNone/>
            </a:pPr>
            <a:endParaRPr lang="es-ES" dirty="0">
              <a:sym typeface="Wingdings" panose="05000000000000000000" pitchFamily="2" charset="2"/>
            </a:endParaRPr>
          </a:p>
          <a:p>
            <a:pPr marL="3200400" lvl="7" indent="0">
              <a:buNone/>
            </a:pPr>
            <a:r>
              <a:rPr lang="es-ES" sz="1800" b="1" dirty="0" smtClean="0">
                <a:sym typeface="Wingdings" panose="05000000000000000000" pitchFamily="2" charset="2"/>
              </a:rPr>
              <a:t> </a:t>
            </a:r>
            <a:r>
              <a:rPr lang="es-ES" sz="1800" b="1" dirty="0" err="1">
                <a:sym typeface="Wingdings" panose="05000000000000000000" pitchFamily="2" charset="2"/>
              </a:rPr>
              <a:t>aws</a:t>
            </a:r>
            <a:r>
              <a:rPr lang="es-ES" sz="1800" b="1" dirty="0">
                <a:sym typeface="Wingdings" panose="05000000000000000000" pitchFamily="2" charset="2"/>
              </a:rPr>
              <a:t> </a:t>
            </a:r>
            <a:r>
              <a:rPr lang="es-ES" sz="1800" b="1" dirty="0" err="1">
                <a:sym typeface="Wingdings" panose="05000000000000000000" pitchFamily="2" charset="2"/>
              </a:rPr>
              <a:t>iam</a:t>
            </a:r>
            <a:r>
              <a:rPr lang="es-ES" sz="1800" b="1" dirty="0">
                <a:sym typeface="Wingdings" panose="05000000000000000000" pitchFamily="2" charset="2"/>
              </a:rPr>
              <a:t> </a:t>
            </a:r>
            <a:r>
              <a:rPr lang="es-ES" sz="1800" b="1" dirty="0" err="1">
                <a:sym typeface="Wingdings" panose="05000000000000000000" pitchFamily="2" charset="2"/>
              </a:rPr>
              <a:t>list-groups</a:t>
            </a:r>
            <a:endParaRPr lang="es-ES" sz="1800" b="1" dirty="0"/>
          </a:p>
        </p:txBody>
      </p:sp>
    </p:spTree>
    <p:extLst>
      <p:ext uri="{BB962C8B-B14F-4D97-AF65-F5344CB8AC3E}">
        <p14:creationId xmlns:p14="http://schemas.microsoft.com/office/powerpoint/2010/main" val="3278611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IAM Role</a:t>
            </a:r>
            <a:endParaRPr lang="es-ES" dirty="0"/>
          </a:p>
        </p:txBody>
      </p:sp>
      <p:sp>
        <p:nvSpPr>
          <p:cNvPr id="3" name="Marcador de contenido 2"/>
          <p:cNvSpPr>
            <a:spLocks noGrp="1"/>
          </p:cNvSpPr>
          <p:nvPr>
            <p:ph idx="1"/>
          </p:nvPr>
        </p:nvSpPr>
        <p:spPr/>
        <p:txBody>
          <a:bodyPr/>
          <a:lstStyle/>
          <a:p>
            <a:r>
              <a:rPr lang="es-ES" dirty="0" smtClean="0"/>
              <a:t>IAM Roles are a </a:t>
            </a:r>
            <a:r>
              <a:rPr lang="es-ES" dirty="0" err="1" smtClean="0"/>
              <a:t>secure</a:t>
            </a:r>
            <a:r>
              <a:rPr lang="es-ES" dirty="0" smtClean="0"/>
              <a:t> </a:t>
            </a:r>
            <a:r>
              <a:rPr lang="es-ES" dirty="0" err="1" smtClean="0"/>
              <a:t>way</a:t>
            </a:r>
            <a:r>
              <a:rPr lang="es-ES" dirty="0" smtClean="0"/>
              <a:t> to </a:t>
            </a:r>
            <a:r>
              <a:rPr lang="es-ES" dirty="0" err="1" smtClean="0"/>
              <a:t>grant</a:t>
            </a:r>
            <a:r>
              <a:rPr lang="es-ES" dirty="0" smtClean="0"/>
              <a:t> </a:t>
            </a:r>
            <a:r>
              <a:rPr lang="es-ES" dirty="0" err="1" smtClean="0"/>
              <a:t>permissions</a:t>
            </a:r>
            <a:r>
              <a:rPr lang="es-ES" dirty="0" smtClean="0"/>
              <a:t> to </a:t>
            </a:r>
            <a:r>
              <a:rPr lang="es-ES" dirty="0" err="1" smtClean="0"/>
              <a:t>entities</a:t>
            </a:r>
            <a:r>
              <a:rPr lang="es-ES" dirty="0" smtClean="0"/>
              <a:t> </a:t>
            </a:r>
            <a:r>
              <a:rPr lang="es-ES" dirty="0" err="1" smtClean="0"/>
              <a:t>you</a:t>
            </a:r>
            <a:r>
              <a:rPr lang="es-ES" dirty="0" smtClean="0"/>
              <a:t> trust</a:t>
            </a:r>
          </a:p>
          <a:p>
            <a:r>
              <a:rPr lang="es-ES" dirty="0" smtClean="0"/>
              <a:t>Role can be </a:t>
            </a:r>
            <a:r>
              <a:rPr lang="es-ES" dirty="0" err="1" smtClean="0"/>
              <a:t>assumed</a:t>
            </a:r>
            <a:r>
              <a:rPr lang="es-ES" dirty="0" smtClean="0"/>
              <a:t> </a:t>
            </a:r>
            <a:r>
              <a:rPr lang="es-ES" dirty="0" err="1" smtClean="0"/>
              <a:t>by</a:t>
            </a:r>
            <a:r>
              <a:rPr lang="es-ES" dirty="0" smtClean="0"/>
              <a:t> a 3rd </a:t>
            </a:r>
            <a:r>
              <a:rPr lang="es-ES" dirty="0" err="1" smtClean="0"/>
              <a:t>party</a:t>
            </a:r>
            <a:r>
              <a:rPr lang="es-ES" dirty="0" smtClean="0"/>
              <a:t> IAM </a:t>
            </a:r>
            <a:r>
              <a:rPr lang="es-ES" dirty="0" err="1" smtClean="0"/>
              <a:t>user</a:t>
            </a:r>
            <a:r>
              <a:rPr lang="es-ES" dirty="0" smtClean="0"/>
              <a:t>/</a:t>
            </a:r>
            <a:r>
              <a:rPr lang="es-ES" dirty="0" err="1" smtClean="0"/>
              <a:t>resource</a:t>
            </a:r>
            <a:endParaRPr lang="es-ES" dirty="0" smtClean="0"/>
          </a:p>
          <a:p>
            <a:r>
              <a:rPr lang="es-ES" dirty="0" err="1" smtClean="0"/>
              <a:t>Using</a:t>
            </a:r>
            <a:r>
              <a:rPr lang="es-ES" dirty="0" smtClean="0"/>
              <a:t> a role to Access AWS </a:t>
            </a:r>
            <a:r>
              <a:rPr lang="es-ES" dirty="0" err="1" smtClean="0"/>
              <a:t>programmatically</a:t>
            </a:r>
            <a:endParaRPr lang="es-ES" dirty="0" smtClean="0"/>
          </a:p>
          <a:p>
            <a:r>
              <a:rPr lang="es-ES" dirty="0" err="1" smtClean="0"/>
              <a:t>Using</a:t>
            </a:r>
            <a:r>
              <a:rPr lang="es-ES" dirty="0" smtClean="0"/>
              <a:t> a role to Access AWS Management </a:t>
            </a:r>
            <a:r>
              <a:rPr lang="es-ES" dirty="0" err="1" smtClean="0"/>
              <a:t>Console</a:t>
            </a:r>
            <a:endParaRPr lang="es-ES" dirty="0" smtClean="0"/>
          </a:p>
          <a:p>
            <a:r>
              <a:rPr lang="es-ES" dirty="0" err="1" smtClean="0"/>
              <a:t>Temporary</a:t>
            </a:r>
            <a:r>
              <a:rPr lang="es-ES" dirty="0" smtClean="0"/>
              <a:t> Access </a:t>
            </a:r>
            <a:r>
              <a:rPr lang="es-ES" dirty="0" err="1" smtClean="0"/>
              <a:t>Credentials</a:t>
            </a:r>
            <a:endParaRPr lang="es-ES" dirty="0" smtClean="0"/>
          </a:p>
          <a:p>
            <a:endParaRPr lang="es-ES" dirty="0"/>
          </a:p>
          <a:p>
            <a:pPr marL="3200400" lvl="7" indent="0">
              <a:buNone/>
            </a:pPr>
            <a:r>
              <a:rPr lang="es-ES" sz="1800" b="1" dirty="0" smtClean="0">
                <a:sym typeface="Wingdings" panose="05000000000000000000" pitchFamily="2" charset="2"/>
              </a:rPr>
              <a:t> </a:t>
            </a:r>
            <a:r>
              <a:rPr lang="es-ES" sz="1800" b="1" dirty="0" err="1" smtClean="0"/>
              <a:t>aws</a:t>
            </a:r>
            <a:r>
              <a:rPr lang="es-ES" sz="1800" b="1" dirty="0" smtClean="0"/>
              <a:t> </a:t>
            </a:r>
            <a:r>
              <a:rPr lang="es-ES" sz="1800" b="1" dirty="0" err="1"/>
              <a:t>iam</a:t>
            </a:r>
            <a:r>
              <a:rPr lang="es-ES" sz="1800" b="1" dirty="0"/>
              <a:t> </a:t>
            </a:r>
            <a:r>
              <a:rPr lang="es-ES" sz="1800" b="1" dirty="0" err="1"/>
              <a:t>list</a:t>
            </a:r>
            <a:r>
              <a:rPr lang="es-ES" sz="1800" b="1" dirty="0"/>
              <a:t>-roles</a:t>
            </a:r>
          </a:p>
        </p:txBody>
      </p:sp>
    </p:spTree>
    <p:extLst>
      <p:ext uri="{BB962C8B-B14F-4D97-AF65-F5344CB8AC3E}">
        <p14:creationId xmlns:p14="http://schemas.microsoft.com/office/powerpoint/2010/main" val="48859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Assuming</a:t>
            </a:r>
            <a:r>
              <a:rPr lang="es-ES" dirty="0" smtClean="0"/>
              <a:t> Role</a:t>
            </a:r>
            <a:br>
              <a:rPr lang="es-ES" dirty="0" smtClean="0"/>
            </a:br>
            <a:endParaRPr lang="es-ES" dirty="0"/>
          </a:p>
        </p:txBody>
      </p:sp>
      <p:sp>
        <p:nvSpPr>
          <p:cNvPr id="3" name="Marcador de contenido 2"/>
          <p:cNvSpPr>
            <a:spLocks noGrp="1"/>
          </p:cNvSpPr>
          <p:nvPr>
            <p:ph idx="1"/>
          </p:nvPr>
        </p:nvSpPr>
        <p:spPr>
          <a:xfrm>
            <a:off x="782801" y="1628712"/>
            <a:ext cx="9030502" cy="4979478"/>
          </a:xfrm>
        </p:spPr>
        <p:txBody>
          <a:bodyPr>
            <a:normAutofit/>
          </a:bodyPr>
          <a:lstStyle/>
          <a:p>
            <a:r>
              <a:rPr lang="es-ES" dirty="0" err="1" smtClean="0"/>
              <a:t>Trusted</a:t>
            </a:r>
            <a:r>
              <a:rPr lang="es-ES" dirty="0" smtClean="0"/>
              <a:t> </a:t>
            </a:r>
            <a:r>
              <a:rPr lang="es-ES" dirty="0" err="1" smtClean="0"/>
              <a:t>resources</a:t>
            </a:r>
            <a:r>
              <a:rPr lang="es-ES" dirty="0" smtClean="0"/>
              <a:t> can asume </a:t>
            </a:r>
            <a:r>
              <a:rPr lang="es-ES" dirty="0" err="1" smtClean="0"/>
              <a:t>the</a:t>
            </a:r>
            <a:r>
              <a:rPr lang="es-ES" dirty="0" smtClean="0"/>
              <a:t> role </a:t>
            </a:r>
            <a:r>
              <a:rPr lang="es-ES" dirty="0" err="1" smtClean="0"/>
              <a:t>directly</a:t>
            </a:r>
            <a:endParaRPr lang="es-ES" dirty="0" smtClean="0"/>
          </a:p>
          <a:p>
            <a:pPr lvl="1"/>
            <a:r>
              <a:rPr lang="es-ES" dirty="0" err="1" smtClean="0"/>
              <a:t>Temporary</a:t>
            </a:r>
            <a:r>
              <a:rPr lang="es-ES" dirty="0" smtClean="0"/>
              <a:t> </a:t>
            </a:r>
            <a:r>
              <a:rPr lang="es-ES" dirty="0" err="1" smtClean="0"/>
              <a:t>credentials</a:t>
            </a:r>
            <a:r>
              <a:rPr lang="es-ES" dirty="0" smtClean="0"/>
              <a:t> </a:t>
            </a:r>
            <a:r>
              <a:rPr lang="es-ES" dirty="0" err="1" smtClean="0"/>
              <a:t>validity</a:t>
            </a:r>
            <a:r>
              <a:rPr lang="es-ES" dirty="0" smtClean="0"/>
              <a:t> -1 </a:t>
            </a:r>
            <a:r>
              <a:rPr lang="es-ES" dirty="0" err="1" smtClean="0"/>
              <a:t>hour</a:t>
            </a:r>
            <a:r>
              <a:rPr lang="es-ES" dirty="0" smtClean="0"/>
              <a:t> to 12 </a:t>
            </a:r>
            <a:r>
              <a:rPr lang="es-ES" dirty="0" err="1" smtClean="0"/>
              <a:t>hours</a:t>
            </a:r>
            <a:r>
              <a:rPr lang="es-ES" dirty="0" smtClean="0"/>
              <a:t> (Default: 1 </a:t>
            </a:r>
            <a:r>
              <a:rPr lang="es-ES" dirty="0" err="1" smtClean="0"/>
              <a:t>hour</a:t>
            </a:r>
            <a:r>
              <a:rPr lang="es-ES" dirty="0" smtClean="0"/>
              <a:t>)</a:t>
            </a:r>
          </a:p>
          <a:p>
            <a:pPr marL="342900" lvl="1" indent="-342900"/>
            <a:r>
              <a:rPr lang="es-ES" sz="2000" dirty="0" err="1" smtClean="0"/>
              <a:t>Switch</a:t>
            </a:r>
            <a:r>
              <a:rPr lang="es-ES" sz="2000" dirty="0" smtClean="0"/>
              <a:t> Role </a:t>
            </a:r>
            <a:r>
              <a:rPr lang="es-ES" sz="2000" dirty="0" err="1" smtClean="0"/>
              <a:t>operation</a:t>
            </a:r>
            <a:r>
              <a:rPr lang="es-ES" sz="2000" dirty="0" smtClean="0"/>
              <a:t> can be </a:t>
            </a:r>
            <a:r>
              <a:rPr lang="es-ES" sz="2000" dirty="0" err="1" smtClean="0"/>
              <a:t>performed</a:t>
            </a:r>
            <a:r>
              <a:rPr lang="es-ES" sz="2000" dirty="0" smtClean="0"/>
              <a:t> to </a:t>
            </a:r>
            <a:r>
              <a:rPr lang="es-ES" sz="2000" dirty="0" err="1" smtClean="0"/>
              <a:t>obtain</a:t>
            </a:r>
            <a:r>
              <a:rPr lang="es-ES" sz="2000" dirty="0" smtClean="0"/>
              <a:t> </a:t>
            </a:r>
            <a:r>
              <a:rPr lang="es-ES" sz="2000" dirty="0" err="1" smtClean="0"/>
              <a:t>Console</a:t>
            </a:r>
            <a:r>
              <a:rPr lang="es-ES" sz="2000" dirty="0" smtClean="0"/>
              <a:t> </a:t>
            </a:r>
            <a:r>
              <a:rPr lang="es-ES" sz="2000" dirty="0" err="1" smtClean="0"/>
              <a:t>Based</a:t>
            </a:r>
            <a:r>
              <a:rPr lang="es-ES" sz="2000" dirty="0" smtClean="0"/>
              <a:t> Access</a:t>
            </a:r>
          </a:p>
          <a:p>
            <a:pPr marL="342900" lvl="1" indent="-342900"/>
            <a:endParaRPr lang="es-ES" sz="2000" dirty="0"/>
          </a:p>
          <a:p>
            <a:pPr marL="342900" lvl="1" indent="-342900"/>
            <a:endParaRPr lang="es-ES" sz="2000" dirty="0" smtClean="0"/>
          </a:p>
          <a:p>
            <a:pPr marL="342900" lvl="1" indent="-342900"/>
            <a:endParaRPr lang="es-ES" sz="2000" dirty="0"/>
          </a:p>
          <a:p>
            <a:pPr marL="342900" lvl="1" indent="-342900"/>
            <a:endParaRPr lang="es-ES" sz="2000" dirty="0" smtClean="0"/>
          </a:p>
          <a:p>
            <a:pPr marL="342900" lvl="1" indent="-342900"/>
            <a:endParaRPr lang="es-ES" sz="2000" dirty="0"/>
          </a:p>
          <a:p>
            <a:pPr marL="342900" lvl="1" indent="-342900"/>
            <a:endParaRPr lang="es-ES" sz="2000" dirty="0" smtClean="0"/>
          </a:p>
          <a:p>
            <a:pPr marL="0" lvl="1" indent="0" algn="ctr">
              <a:buNone/>
            </a:pPr>
            <a:r>
              <a:rPr lang="es-ES" sz="1600" b="1" dirty="0" err="1" smtClean="0"/>
              <a:t>aws</a:t>
            </a:r>
            <a:r>
              <a:rPr lang="es-ES" sz="1600" b="1" dirty="0" smtClean="0"/>
              <a:t> </a:t>
            </a:r>
            <a:r>
              <a:rPr lang="es-ES" sz="1600" b="1" dirty="0" err="1"/>
              <a:t>sts</a:t>
            </a:r>
            <a:r>
              <a:rPr lang="es-ES" sz="1600" b="1" dirty="0"/>
              <a:t> asume-role –role-</a:t>
            </a:r>
            <a:r>
              <a:rPr lang="es-ES" sz="1600" b="1" dirty="0" err="1"/>
              <a:t>arn</a:t>
            </a:r>
            <a:r>
              <a:rPr lang="es-ES" sz="1600" b="1" dirty="0"/>
              <a:t> “</a:t>
            </a:r>
            <a:r>
              <a:rPr lang="es-ES" sz="1600" b="1" dirty="0" err="1"/>
              <a:t>arn:aws:iam</a:t>
            </a:r>
            <a:r>
              <a:rPr lang="es-ES" sz="1600" b="1" dirty="0"/>
              <a:t>::123456789012:role/</a:t>
            </a:r>
            <a:r>
              <a:rPr lang="es-ES" sz="1600" b="1" dirty="0" err="1"/>
              <a:t>example</a:t>
            </a:r>
            <a:r>
              <a:rPr lang="es-ES" sz="1600" b="1" dirty="0"/>
              <a:t>-role" </a:t>
            </a:r>
            <a:endParaRPr lang="es-ES" sz="1600" b="1" dirty="0" smtClean="0"/>
          </a:p>
          <a:p>
            <a:pPr marL="0" lvl="1" indent="0" algn="ctr">
              <a:buNone/>
            </a:pPr>
            <a:r>
              <a:rPr lang="es-ES" sz="1600" b="1" dirty="0" smtClean="0"/>
              <a:t>--</a:t>
            </a:r>
            <a:r>
              <a:rPr lang="es-ES" sz="1600" b="1" dirty="0"/>
              <a:t>role-</a:t>
            </a:r>
            <a:r>
              <a:rPr lang="es-ES" sz="1600" b="1" dirty="0" err="1"/>
              <a:t>session</a:t>
            </a:r>
            <a:r>
              <a:rPr lang="es-ES" sz="1600" b="1" dirty="0"/>
              <a:t>-</a:t>
            </a:r>
            <a:r>
              <a:rPr lang="es-ES" sz="1600" b="1" dirty="0" err="1"/>
              <a:t>name</a:t>
            </a:r>
            <a:r>
              <a:rPr lang="es-ES" sz="1600" b="1" dirty="0"/>
              <a:t> AWSCLI-</a:t>
            </a:r>
            <a:r>
              <a:rPr lang="es-ES" sz="1600" b="1" dirty="0" err="1"/>
              <a:t>Session</a:t>
            </a:r>
            <a:endParaRPr lang="es-ES" sz="1600" b="1" dirty="0"/>
          </a:p>
          <a:p>
            <a:pPr marL="342900" lvl="1" indent="-342900"/>
            <a:endParaRPr lang="es-ES" sz="2000" dirty="0" smtClean="0"/>
          </a:p>
          <a:p>
            <a:pPr marL="342900" lvl="1" indent="-342900"/>
            <a:endParaRPr lang="es-ES" sz="2000" dirty="0"/>
          </a:p>
          <a:p>
            <a:pPr marL="342900" lvl="1" indent="-342900"/>
            <a:endParaRPr lang="es-ES" sz="2000" dirty="0" smtClean="0"/>
          </a:p>
          <a:p>
            <a:pPr marL="342900" lvl="1" indent="-342900"/>
            <a:endParaRPr lang="es-ES" sz="2000" dirty="0"/>
          </a:p>
          <a:p>
            <a:pPr marL="342900" lvl="1" indent="-342900"/>
            <a:endParaRPr lang="es-ES" sz="2000" dirty="0" smtClean="0"/>
          </a:p>
          <a:p>
            <a:pPr marL="457200" lvl="1" indent="0">
              <a:buNone/>
            </a:pPr>
            <a:endParaRPr lang="es-ES" dirty="0" smtClean="0"/>
          </a:p>
          <a:p>
            <a:pPr lvl="1"/>
            <a:endParaRPr lang="es-ES" dirty="0"/>
          </a:p>
          <a:p>
            <a:pPr lvl="1"/>
            <a:endParaRPr lang="es-ES" dirty="0" smtClean="0"/>
          </a:p>
        </p:txBody>
      </p:sp>
      <p:pic>
        <p:nvPicPr>
          <p:cNvPr id="4" name="Imagen 3"/>
          <p:cNvPicPr>
            <a:picLocks noChangeAspect="1"/>
          </p:cNvPicPr>
          <p:nvPr/>
        </p:nvPicPr>
        <p:blipFill>
          <a:blip r:embed="rId2"/>
          <a:stretch>
            <a:fillRect/>
          </a:stretch>
        </p:blipFill>
        <p:spPr>
          <a:xfrm>
            <a:off x="2975770" y="3122003"/>
            <a:ext cx="4560602" cy="2230849"/>
          </a:xfrm>
          <a:prstGeom prst="rect">
            <a:avLst/>
          </a:prstGeom>
        </p:spPr>
      </p:pic>
    </p:spTree>
    <p:extLst>
      <p:ext uri="{BB962C8B-B14F-4D97-AF65-F5344CB8AC3E}">
        <p14:creationId xmlns:p14="http://schemas.microsoft.com/office/powerpoint/2010/main" val="1160518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Escala de grises">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601</TotalTime>
  <Words>522</Words>
  <Application>Microsoft Office PowerPoint</Application>
  <PresentationFormat>Panorámica</PresentationFormat>
  <Paragraphs>118</Paragraphs>
  <Slides>14</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14</vt:i4>
      </vt:variant>
    </vt:vector>
  </HeadingPairs>
  <TitlesOfParts>
    <vt:vector size="19" baseType="lpstr">
      <vt:lpstr>Arial</vt:lpstr>
      <vt:lpstr>Century Gothic</vt:lpstr>
      <vt:lpstr>Wingdings</vt:lpstr>
      <vt:lpstr>Wingdings 3</vt:lpstr>
      <vt:lpstr>Ion</vt:lpstr>
      <vt:lpstr>AWS</vt:lpstr>
      <vt:lpstr>AWS Services</vt:lpstr>
      <vt:lpstr>AWS CLI/SDK based access</vt:lpstr>
      <vt:lpstr>IAM (Identity Access Management)</vt:lpstr>
      <vt:lpstr>Amazon Resource Names (ARNs)</vt:lpstr>
      <vt:lpstr>IAM User</vt:lpstr>
      <vt:lpstr>IAM Group</vt:lpstr>
      <vt:lpstr>IAM Role</vt:lpstr>
      <vt:lpstr>Assuming Role </vt:lpstr>
      <vt:lpstr>Policies</vt:lpstr>
      <vt:lpstr>Policy Document Components</vt:lpstr>
      <vt:lpstr>Bro, 1 Shoot</vt:lpstr>
      <vt:lpstr>Resources</vt:lpstr>
      <vt:lpstr>Thanks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Pentest</dc:title>
  <dc:creator>Ray</dc:creator>
  <cp:lastModifiedBy>Ray</cp:lastModifiedBy>
  <cp:revision>21</cp:revision>
  <dcterms:created xsi:type="dcterms:W3CDTF">2022-03-17T08:54:44Z</dcterms:created>
  <dcterms:modified xsi:type="dcterms:W3CDTF">2022-05-22T10:45:29Z</dcterms:modified>
</cp:coreProperties>
</file>

<file path=docProps/thumbnail.jpeg>
</file>